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1.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style1.xml" ContentType="application/vnd.ms-office.chartstyle+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charts/style3.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3.xml" ContentType="application/vnd.ms-office.chartcolorstyle+xml"/>
  <Override PartName="/ppt/theme/theme2.xml" ContentType="application/vnd.openxmlformats-officedocument.theme+xml"/>
  <Override PartName="/ppt/authors.xml" ContentType="application/vnd.ms-powerpoint.author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6.xml" ContentType="application/vnd.openxmlformats-officedocument.presentationml.tags+xml"/>
  <Override PartName="/ppt/tags/tag27.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45.xml" ContentType="application/vnd.openxmlformats-officedocument.presentationml.tags+xml"/>
  <Override PartName="/customXml/itemProps4.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3.xml" ContentType="application/vnd.openxmlformats-officedocument.presentationml.tags+xml"/>
  <Override PartName="/ppt/tags/tag1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Lst>
  <p:notesMasterIdLst>
    <p:notesMasterId r:id="rId25"/>
  </p:notesMasterIdLst>
  <p:sldIdLst>
    <p:sldId id="269" r:id="rId7"/>
    <p:sldId id="270" r:id="rId8"/>
    <p:sldId id="280" r:id="rId9"/>
    <p:sldId id="353" r:id="rId10"/>
    <p:sldId id="352" r:id="rId11"/>
    <p:sldId id="284" r:id="rId12"/>
    <p:sldId id="320" r:id="rId13"/>
    <p:sldId id="357" r:id="rId14"/>
    <p:sldId id="358" r:id="rId15"/>
    <p:sldId id="364" r:id="rId16"/>
    <p:sldId id="360" r:id="rId17"/>
    <p:sldId id="362" r:id="rId18"/>
    <p:sldId id="322" r:id="rId19"/>
    <p:sldId id="363" r:id="rId20"/>
    <p:sldId id="369" r:id="rId21"/>
    <p:sldId id="366" r:id="rId22"/>
    <p:sldId id="367"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A214-37CF-B300-E2F9-8C2EC25A25BA}" name="Dave Allen" initials="DA" userId="S::dave.allen@watermangroup.com::f6fb5da4-6e15-4626-9387-5dcf9d314264" providerId="AD"/>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7D"/>
    <a:srgbClr val="714B79"/>
    <a:srgbClr val="3C77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819" autoAdjust="0"/>
  </p:normalViewPr>
  <p:slideViewPr>
    <p:cSldViewPr snapToGrid="0" showGuides="1">
      <p:cViewPr varScale="1">
        <p:scale>
          <a:sx n="52" d="100"/>
          <a:sy n="52" d="100"/>
        </p:scale>
        <p:origin x="1482" y="72"/>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6.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'BEN - CHARTS'!$D$10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D9D-4D9B-BB19-68E76135EB5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9D-4D9B-BB19-68E76135EB5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D9D-4D9B-BB19-68E76135EB5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'BEN - CHARTS'!$B$11:$B$13</c:f>
              <c:strCache>
                <c:ptCount val="3"/>
                <c:pt idx="0">
                  <c:v>Scope 1</c:v>
                </c:pt>
                <c:pt idx="1">
                  <c:v>Scope 2</c:v>
                </c:pt>
                <c:pt idx="2">
                  <c:v>Scope 3</c:v>
                </c:pt>
              </c:strCache>
            </c:strRef>
          </c:cat>
          <c:val>
            <c:numRef>
              <c:f>'BEN - CHARTS'!$D$11:$D$13</c:f>
              <c:numCache>
                <c:formatCode>0.0%</c:formatCode>
                <c:ptCount val="3"/>
                <c:pt idx="0">
                  <c:v>8.3854818523153948E-2</c:v>
                </c:pt>
                <c:pt idx="1">
                  <c:v>0.11889862327909888</c:v>
                </c:pt>
                <c:pt idx="2">
                  <c:v>0.79349186483103884</c:v>
                </c:pt>
              </c:numCache>
            </c:numRef>
          </c:val>
          <c:extLst>
            <c:ext xmlns:c16="http://schemas.microsoft.com/office/drawing/2014/chart" uri="{C3380CC4-5D6E-409C-BE32-E72D297353CC}">
              <c16:uniqueId val="{00000006-4D9D-4D9B-BB19-68E76135EB58}"/>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'BEN - CHARTS'!$C$10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4D9D-4D9B-BB19-68E76135EB5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4D9D-4D9B-BB19-68E76135EB5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4D9D-4D9B-BB19-68E76135EB5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'BEN - CHARTS'!$B$11:$B$13</c15:sqref>
                        </c15:formulaRef>
                      </c:ext>
                    </c:extLst>
                    <c:strCache>
                      <c:ptCount val="3"/>
                      <c:pt idx="0">
                        <c:v>Scope 1</c:v>
                      </c:pt>
                      <c:pt idx="1">
                        <c:v>Scope 2</c:v>
                      </c:pt>
                      <c:pt idx="2">
                        <c:v>Scope 3</c:v>
                      </c:pt>
                    </c:strCache>
                  </c:strRef>
                </c:cat>
                <c:val>
                  <c:numRef>
                    <c:extLst>
                      <c:ext uri="{02D57815-91ED-43cb-92C2-25804820EDAC}">
                        <c15:formulaRef>
                          <c15:sqref>'BEN - CHARTS'!$C$11:$C$13</c15:sqref>
                        </c15:formulaRef>
                      </c:ext>
                    </c:extLst>
                    <c:numCache>
                      <c:formatCode>#,##0</c:formatCode>
                      <c:ptCount val="3"/>
                      <c:pt idx="0">
                        <c:v>67</c:v>
                      </c:pt>
                      <c:pt idx="1">
                        <c:v>95</c:v>
                      </c:pt>
                      <c:pt idx="2">
                        <c:v>634</c:v>
                      </c:pt>
                    </c:numCache>
                  </c:numRef>
                </c:val>
                <c:extLst>
                  <c:ext xmlns:c16="http://schemas.microsoft.com/office/drawing/2014/chart" uri="{C3380CC4-5D6E-409C-BE32-E72D297353CC}">
                    <c16:uniqueId val="{0000000D-4D9D-4D9B-BB19-68E76135EB58}"/>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'BEN - CHARTS'!$H$10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E94-4934-97FB-E13AA2F7FC5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E94-4934-97FB-E13AA2F7FC5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E94-4934-97FB-E13AA2F7FC5A}"/>
              </c:ext>
            </c:extLst>
          </c:dPt>
          <c:dLbls>
            <c:dLbl>
              <c:idx val="0"/>
              <c:layout>
                <c:manualLayout>
                  <c:x val="0"/>
                  <c:y val="6.0750391708480397E-3"/>
                </c:manualLayout>
              </c:layout>
              <c:tx>
                <c:rich>
                  <a:bodyPr/>
                  <a:lstStyle/>
                  <a:p>
                    <a:fld id="{B5983FB5-EED7-48DD-893C-70E14F94F20B}" type="VALUE">
                      <a:rPr lang="en-US">
                        <a:latin typeface="Calibri" panose="020F0502020204030204" pitchFamily="34" charset="0"/>
                        <a:cs typeface="Calibri" panose="020F050202020403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94-4934-97FB-E13AA2F7FC5A}"/>
                </c:ext>
              </c:extLst>
            </c:dLbl>
            <c:dLbl>
              <c:idx val="1"/>
              <c:delete val="1"/>
              <c:extLst>
                <c:ext xmlns:c15="http://schemas.microsoft.com/office/drawing/2012/chart" uri="{CE6537A1-D6FC-4f65-9D91-7224C49458BB}"/>
                <c:ext xmlns:c16="http://schemas.microsoft.com/office/drawing/2014/chart" uri="{C3380CC4-5D6E-409C-BE32-E72D297353CC}">
                  <c16:uniqueId val="{00000003-BE94-4934-97FB-E13AA2F7FC5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'BEN - CHARTS'!$F$11:$F$13</c:f>
              <c:strCache>
                <c:ptCount val="3"/>
                <c:pt idx="0">
                  <c:v>Scope 1</c:v>
                </c:pt>
                <c:pt idx="1">
                  <c:v>Scope 2</c:v>
                </c:pt>
                <c:pt idx="2">
                  <c:v>Scope 3</c:v>
                </c:pt>
              </c:strCache>
            </c:strRef>
          </c:cat>
          <c:val>
            <c:numRef>
              <c:f>'BEN - CHARTS'!$H$11:$H$13</c:f>
              <c:numCache>
                <c:formatCode>0.0%</c:formatCode>
                <c:ptCount val="3"/>
                <c:pt idx="0">
                  <c:v>9.5170454545454544E-2</c:v>
                </c:pt>
                <c:pt idx="1">
                  <c:v>0</c:v>
                </c:pt>
                <c:pt idx="2">
                  <c:v>0.90056818181818177</c:v>
                </c:pt>
              </c:numCache>
            </c:numRef>
          </c:val>
          <c:extLst>
            <c:ext xmlns:c16="http://schemas.microsoft.com/office/drawing/2014/chart" uri="{C3380CC4-5D6E-409C-BE32-E72D297353CC}">
              <c16:uniqueId val="{00000006-BE94-4934-97FB-E13AA2F7FC5A}"/>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'BEN - CHARTS'!$G$10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BE94-4934-97FB-E13AA2F7FC5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BE94-4934-97FB-E13AA2F7FC5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BE94-4934-97FB-E13AA2F7F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'BEN - CHARTS'!$F$11:$F$13</c15:sqref>
                        </c15:formulaRef>
                      </c:ext>
                    </c:extLst>
                    <c:strCache>
                      <c:ptCount val="3"/>
                      <c:pt idx="0">
                        <c:v>Scope 1</c:v>
                      </c:pt>
                      <c:pt idx="1">
                        <c:v>Scope 2</c:v>
                      </c:pt>
                      <c:pt idx="2">
                        <c:v>Scope 3</c:v>
                      </c:pt>
                    </c:strCache>
                  </c:strRef>
                </c:cat>
                <c:val>
                  <c:numRef>
                    <c:extLst>
                      <c:ext uri="{02D57815-91ED-43cb-92C2-25804820EDAC}">
                        <c15:formulaRef>
                          <c15:sqref>'BEN - CHARTS'!$G$11:$G$13</c15:sqref>
                        </c15:formulaRef>
                      </c:ext>
                    </c:extLst>
                    <c:numCache>
                      <c:formatCode>#,##0</c:formatCode>
                      <c:ptCount val="3"/>
                      <c:pt idx="0">
                        <c:v>67</c:v>
                      </c:pt>
                      <c:pt idx="1">
                        <c:v>0</c:v>
                      </c:pt>
                      <c:pt idx="2">
                        <c:v>634</c:v>
                      </c:pt>
                    </c:numCache>
                  </c:numRef>
                </c:val>
                <c:extLst>
                  <c:ext xmlns:c16="http://schemas.microsoft.com/office/drawing/2014/chart" uri="{C3380CC4-5D6E-409C-BE32-E72D297353CC}">
                    <c16:uniqueId val="{0000000D-BE94-4934-97FB-E13AA2F7FC5A}"/>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00165465120218E-4"/>
          <c:y val="1.0243512538732195E-3"/>
          <c:w val="0.8437340538572683"/>
          <c:h val="0.8695032959826019"/>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7D-45E3-8461-569FAE838F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7D-45E3-8461-569FAE838F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7D-45E3-8461-569FAE838F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7D-45E3-8461-569FAE838F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7D-45E3-8461-569FAE838F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17D-45E3-8461-569FAE838F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7D-45E3-8461-569FAE838FF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17D-45E3-8461-569FAE838FF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17D-45E3-8461-569FAE838FF5}"/>
              </c:ext>
            </c:extLst>
          </c:dPt>
          <c:dLbls>
            <c:dLbl>
              <c:idx val="6"/>
              <c:layout>
                <c:manualLayout>
                  <c:x val="3.6243066478146881E-3"/>
                  <c:y val="-5.1888860344441075E-2"/>
                </c:manualLayout>
              </c:layout>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2.2899427244400184E-2"/>
                      <c:h val="5.8443323437712344E-2"/>
                    </c:manualLayout>
                  </c15:layout>
                </c:ext>
                <c:ext xmlns:c16="http://schemas.microsoft.com/office/drawing/2014/chart" uri="{C3380CC4-5D6E-409C-BE32-E72D297353CC}">
                  <c16:uniqueId val="{0000000D-317D-45E3-8461-569FAE838FF5}"/>
                </c:ext>
              </c:extLst>
            </c:dLbl>
            <c:dLbl>
              <c:idx val="7"/>
              <c:layout>
                <c:manualLayout>
                  <c:x val="-3.0202357220259638E-3"/>
                  <c:y val="3.641328563097343E-2"/>
                </c:manualLayout>
              </c:layout>
              <c:tx>
                <c:rich>
                  <a:bodyPr/>
                  <a:lstStyle/>
                  <a:p>
                    <a:fld id="{51B85659-F74D-4D9E-AF9A-C6A338A5CE30}" type="VALUE">
                      <a:rPr lang="en-US">
                        <a:latin typeface="Calibri" panose="020F0502020204030204" pitchFamily="34" charset="0"/>
                        <a:cs typeface="Calibri" panose="020F0502020204030204" pitchFamily="34" charset="0"/>
                      </a:rPr>
                      <a:pPr/>
                      <a:t>[VALUE]</a:t>
                    </a:fld>
                    <a:endParaRPr lang="en-GB"/>
                  </a:p>
                </c:rich>
              </c:tx>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317D-45E3-8461-569FAE838FF5}"/>
                </c:ext>
              </c:extLst>
            </c:dLbl>
            <c:dLbl>
              <c:idx val="8"/>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17D-45E3-8461-569FAE838FF5}"/>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('BEN - CHARTS'!$B$217:$B$220,'BEN - CHARTS'!$B$222:$B$223,'BEN - CHARTS'!$B$230:$B$231)</c:f>
              <c:strCache>
                <c:ptCount val="8"/>
                <c:pt idx="0">
                  <c:v>Aviation fuel</c:v>
                </c:pt>
                <c:pt idx="1">
                  <c:v>Business Travel</c:v>
                </c:pt>
                <c:pt idx="2">
                  <c:v>Staff commute</c:v>
                </c:pt>
                <c:pt idx="3">
                  <c:v>Passenger surface access</c:v>
                </c:pt>
                <c:pt idx="4">
                  <c:v>Electricity (upstream)</c:v>
                </c:pt>
                <c:pt idx="5">
                  <c:v>Fuels (upstream)</c:v>
                </c:pt>
                <c:pt idx="6">
                  <c:v>Water</c:v>
                </c:pt>
                <c:pt idx="7">
                  <c:v>Waste</c:v>
                </c:pt>
              </c:strCache>
              <c:extLst/>
            </c:strRef>
          </c:cat>
          <c:val>
            <c:numRef>
              <c:f>('BEN - CHARTS'!$D$217:$D$220,'BEN - CHARTS'!$D$222:$D$223,'BEN - CHARTS'!$D$230:$D$231)</c:f>
              <c:numCache>
                <c:formatCode>0.0%</c:formatCode>
                <c:ptCount val="8"/>
                <c:pt idx="0">
                  <c:v>0.68400000000000005</c:v>
                </c:pt>
                <c:pt idx="1">
                  <c:v>2.3E-2</c:v>
                </c:pt>
                <c:pt idx="2">
                  <c:v>0.04</c:v>
                </c:pt>
                <c:pt idx="3">
                  <c:v>0.15</c:v>
                </c:pt>
                <c:pt idx="4">
                  <c:v>4.9000000000000002E-2</c:v>
                </c:pt>
                <c:pt idx="5">
                  <c:v>2.1000000000000001E-2</c:v>
                </c:pt>
                <c:pt idx="7">
                  <c:v>3.3000000000000002E-2</c:v>
                </c:pt>
              </c:numCache>
              <c:extLst/>
            </c:numRef>
          </c:val>
          <c:extLst>
            <c:ext xmlns:c16="http://schemas.microsoft.com/office/drawing/2014/chart" uri="{C3380CC4-5D6E-409C-BE32-E72D297353CC}">
              <c16:uniqueId val="{00000012-317D-45E3-8461-569FAE838FF5}"/>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0241605603240698"/>
          <c:y val="2.1341949412095025E-3"/>
          <c:w val="0.29758394396759291"/>
          <c:h val="0.98409852819443466"/>
        </c:manualLayout>
      </c:layout>
      <c:overlay val="0"/>
      <c:spPr>
        <a:noFill/>
        <a:ln>
          <a:noFill/>
        </a:ln>
        <a:effectLst/>
      </c:spPr>
      <c:txPr>
        <a:bodyPr rot="0" spcFirstLastPara="1" vertOverflow="ellipsis" vert="horz" wrap="square" anchor="ctr" anchorCtr="1"/>
        <a:lstStyle/>
        <a:p>
          <a:pPr rtl="0">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'BEN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DCF0-4E78-8FA6-347C6E619554}"/>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DCF0-4E78-8FA6-347C6E619554}"/>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DCF0-4E78-8FA6-347C6E619554}"/>
              </c:ext>
            </c:extLst>
          </c:dPt>
          <c:val>
            <c:numRef>
              <c:f>'BEN - CHARTS'!$C$165:$G$165</c:f>
              <c:numCache>
                <c:formatCode>#,##0</c:formatCode>
                <c:ptCount val="5"/>
                <c:pt idx="0">
                  <c:v>123</c:v>
                </c:pt>
                <c:pt idx="1">
                  <c:v>105</c:v>
                </c:pt>
                <c:pt idx="2">
                  <c:v>106</c:v>
                </c:pt>
                <c:pt idx="3">
                  <c:v>91</c:v>
                </c:pt>
                <c:pt idx="4">
                  <c:v>95</c:v>
                </c:pt>
              </c:numCache>
            </c:numRef>
          </c:val>
          <c:extLst>
            <c:ext xmlns:c16="http://schemas.microsoft.com/office/drawing/2014/chart" uri="{C3380CC4-5D6E-409C-BE32-E72D297353CC}">
              <c16:uniqueId val="{00000006-DCF0-4E78-8FA6-347C6E619554}"/>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'BEN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'BEN - CHARTS'!$C$164:$G$164</c:f>
              <c:numCache>
                <c:formatCode>General</c:formatCode>
                <c:ptCount val="5"/>
                <c:pt idx="0">
                  <c:v>2020</c:v>
                </c:pt>
                <c:pt idx="1">
                  <c:v>2021</c:v>
                </c:pt>
                <c:pt idx="2">
                  <c:v>2022</c:v>
                </c:pt>
                <c:pt idx="3">
                  <c:v>2023</c:v>
                </c:pt>
                <c:pt idx="4">
                  <c:v>2024</c:v>
                </c:pt>
              </c:numCache>
            </c:numRef>
          </c:cat>
          <c:val>
            <c:numRef>
              <c:f>'BEN - CHARTS'!$C$166:$G$166</c:f>
              <c:numCache>
                <c:formatCode>#,##0</c:formatCode>
                <c:ptCount val="5"/>
                <c:pt idx="0">
                  <c:v>481548</c:v>
                </c:pt>
                <c:pt idx="1">
                  <c:v>448901</c:v>
                </c:pt>
                <c:pt idx="2">
                  <c:v>499090</c:v>
                </c:pt>
                <c:pt idx="3">
                  <c:v>477710</c:v>
                </c:pt>
                <c:pt idx="4">
                  <c:v>459642</c:v>
                </c:pt>
              </c:numCache>
            </c:numRef>
          </c:val>
          <c:smooth val="0"/>
          <c:extLst>
            <c:ext xmlns:c16="http://schemas.microsoft.com/office/drawing/2014/chart" uri="{C3380CC4-5D6E-409C-BE32-E72D297353CC}">
              <c16:uniqueId val="{00000007-DCF0-4E78-8FA6-347C6E619554}"/>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06/01/2025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pPr/>
              <a:t>1</a:t>
            </a:fld>
            <a:endParaRPr lang="en-GB" dirty="0"/>
          </a:p>
        </p:txBody>
      </p:sp>
    </p:spTree>
    <p:extLst>
      <p:ext uri="{BB962C8B-B14F-4D97-AF65-F5344CB8AC3E}">
        <p14:creationId xmlns:p14="http://schemas.microsoft.com/office/powerpoint/2010/main" val="424730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B806-6469-4FA0-8BE0-CB38C0FB8F6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1481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2</a:t>
            </a:fld>
            <a:endParaRPr lang="en-GB"/>
          </a:p>
        </p:txBody>
      </p:sp>
    </p:spTree>
    <p:extLst>
      <p:ext uri="{BB962C8B-B14F-4D97-AF65-F5344CB8AC3E}">
        <p14:creationId xmlns:p14="http://schemas.microsoft.com/office/powerpoint/2010/main" val="339760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3</a:t>
            </a:fld>
            <a:endParaRPr lang="en-GB"/>
          </a:p>
        </p:txBody>
      </p:sp>
    </p:spTree>
    <p:extLst>
      <p:ext uri="{BB962C8B-B14F-4D97-AF65-F5344CB8AC3E}">
        <p14:creationId xmlns:p14="http://schemas.microsoft.com/office/powerpoint/2010/main" val="103101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a:p>
        </p:txBody>
      </p:sp>
    </p:spTree>
    <p:extLst>
      <p:ext uri="{BB962C8B-B14F-4D97-AF65-F5344CB8AC3E}">
        <p14:creationId xmlns:p14="http://schemas.microsoft.com/office/powerpoint/2010/main" val="308576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a:p>
        </p:txBody>
      </p:sp>
    </p:spTree>
    <p:extLst>
      <p:ext uri="{BB962C8B-B14F-4D97-AF65-F5344CB8AC3E}">
        <p14:creationId xmlns:p14="http://schemas.microsoft.com/office/powerpoint/2010/main" val="158671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10</a:t>
            </a:fld>
            <a:endParaRPr lang="en-GB"/>
          </a:p>
        </p:txBody>
      </p:sp>
    </p:spTree>
    <p:extLst>
      <p:ext uri="{BB962C8B-B14F-4D97-AF65-F5344CB8AC3E}">
        <p14:creationId xmlns:p14="http://schemas.microsoft.com/office/powerpoint/2010/main" val="4155059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6 January,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6 January,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6 January,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6.xml"/><Relationship Id="rId7" Type="http://schemas.openxmlformats.org/officeDocument/2006/relationships/image" Target="../media/image9.png"/><Relationship Id="rId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7.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xml"/><Relationship Id="rId1" Type="http://schemas.openxmlformats.org/officeDocument/2006/relationships/customXml" Target="../../customXml/item3.xml"/><Relationship Id="rId5" Type="http://schemas.openxmlformats.org/officeDocument/2006/relationships/image" Target="../media/image1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err="1"/>
              <a:t>Benbecula</a:t>
            </a:r>
            <a:r>
              <a:rPr lang="en-GB" sz="5400" dirty="0"/>
              <a:t> Airport </a:t>
            </a:r>
            <a:br>
              <a:rPr lang="en-GB" sz="5400" dirty="0"/>
            </a:br>
            <a:r>
              <a:rPr lang="en-GB" sz="5400" dirty="0"/>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0" y="6123610"/>
            <a:ext cx="8731045" cy="707886"/>
          </a:xfrm>
          <a:prstGeom prst="rect">
            <a:avLst/>
          </a:prstGeom>
          <a:noFill/>
        </p:spPr>
        <p:txBody>
          <a:bodyPr wrap="square">
            <a:spAutoFit/>
          </a:bodyPr>
          <a:lstStyle/>
          <a:p>
            <a:pPr marL="0" indent="0">
              <a:buNone/>
            </a:pPr>
            <a:r>
              <a:rPr lang="en-GB" sz="2000" dirty="0">
                <a:solidFill>
                  <a:srgbClr val="12447D"/>
                </a:solidFill>
                <a:latin typeface="Calibri" panose="020F0502020204030204" pitchFamily="34" charset="0"/>
              </a:rPr>
              <a:t>Report for </a:t>
            </a:r>
            <a:r>
              <a:rPr lang="en-GB" sz="2000" i="0" dirty="0">
                <a:solidFill>
                  <a:srgbClr val="12447D"/>
                </a:solidFill>
                <a:effectLst/>
                <a:latin typeface="Calibri" panose="020F0502020204030204" pitchFamily="34" charset="0"/>
              </a:rPr>
              <a:t>Highland and Islands Airports Limited (HIAL)</a:t>
            </a:r>
            <a:endParaRPr lang="en-GB" sz="2000" dirty="0">
              <a:solidFill>
                <a:srgbClr val="12447D"/>
              </a:solidFill>
              <a:latin typeface="Calibri" panose="020F0502020204030204" pitchFamily="34" charset="0"/>
            </a:endParaRPr>
          </a:p>
          <a:p>
            <a:pPr marL="0" indent="0">
              <a:buNone/>
            </a:pPr>
            <a:r>
              <a:rPr lang="en-GB" sz="2000" dirty="0">
                <a:solidFill>
                  <a:srgbClr val="12447D"/>
                </a:solidFill>
                <a:latin typeface="Calibri" panose="020F0502020204030204" pitchFamily="34" charset="0"/>
              </a:rPr>
              <a:t>November 2024 </a:t>
            </a:r>
          </a:p>
        </p:txBody>
      </p:sp>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sp>
        <p:nvSpPr>
          <p:cNvPr id="5" name="Picture Placeholder 4">
            <a:extLst>
              <a:ext uri="{FF2B5EF4-FFF2-40B4-BE49-F238E27FC236}">
                <a16:creationId xmlns:a16="http://schemas.microsoft.com/office/drawing/2014/main" id="{1D0EE01C-2E5B-7D6C-A8AE-D517DC31402E}"/>
              </a:ext>
            </a:extLst>
          </p:cNvPr>
          <p:cNvSpPr>
            <a:spLocks noGrp="1"/>
          </p:cNvSpPr>
          <p:nvPr>
            <p:ph type="pic" sz="quarter" idx="13"/>
          </p:nvPr>
        </p:nvSpPr>
        <p:spPr>
          <a:xfrm>
            <a:off x="0" y="-2"/>
            <a:ext cx="12192000" cy="4634484"/>
          </a:xfrm>
        </p:spPr>
        <p:txBody>
          <a:bodyPr/>
          <a:lstStyle/>
          <a:p>
            <a:endParaRPr lang="en-GB" dirty="0"/>
          </a:p>
        </p:txBody>
      </p:sp>
      <p:pic>
        <p:nvPicPr>
          <p:cNvPr id="1026" name="Picture 2" descr="Benbecula Airport | Greenock, Places, West coast">
            <a:extLst>
              <a:ext uri="{FF2B5EF4-FFF2-40B4-BE49-F238E27FC236}">
                <a16:creationId xmlns:a16="http://schemas.microsoft.com/office/drawing/2014/main" id="{1348B645-40A6-CAE4-CD0D-8F2D1BAAD5B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3514"/>
          <a:stretch/>
        </p:blipFill>
        <p:spPr bwMode="auto">
          <a:xfrm>
            <a:off x="-7202" y="-19137"/>
            <a:ext cx="12199201" cy="4665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50AA7DE-B750-B905-1EC2-EFFF0DE7F7F6}"/>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a:stretch/>
        </p:blipFill>
        <p:spPr>
          <a:xfrm>
            <a:off x="106811" y="148490"/>
            <a:ext cx="3486150" cy="1009650"/>
          </a:xfrm>
          <a:prstGeom prst="rect">
            <a:avLst/>
          </a:prstGeom>
        </p:spPr>
      </p:pic>
      <p:pic>
        <p:nvPicPr>
          <p:cNvPr id="7" name="Picture 6">
            <a:extLst>
              <a:ext uri="{FF2B5EF4-FFF2-40B4-BE49-F238E27FC236}">
                <a16:creationId xmlns:a16="http://schemas.microsoft.com/office/drawing/2014/main" id="{AF82ED63-644F-35AF-FB7D-CA6E07362F8E}"/>
              </a:ext>
            </a:extLst>
          </p:cNvPr>
          <p:cNvPicPr>
            <a:picLocks noChangeAspect="1"/>
          </p:cNvPicPr>
          <p:nvPr/>
        </p:nvPicPr>
        <p:blipFill>
          <a:blip r:embed="rId9"/>
          <a:stretch>
            <a:fillRect/>
          </a:stretch>
        </p:blipFill>
        <p:spPr>
          <a:xfrm>
            <a:off x="7215809" y="5602623"/>
            <a:ext cx="4856128" cy="1255377"/>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0"/>
            <a:ext cx="10715650" cy="973698"/>
          </a:xfrm>
        </p:spPr>
        <p:txBody>
          <a:bodyPr/>
          <a:lstStyle/>
          <a:p>
            <a:r>
              <a:rPr lang="en-GB" sz="4000" dirty="0">
                <a:solidFill>
                  <a:schemeClr val="tx2"/>
                </a:solidFill>
              </a:rPr>
              <a:t>Benbecula Airport 2024 Footprint – Market based emissions</a:t>
            </a:r>
            <a:endParaRPr lang="en-GB" sz="2000" b="0" dirty="0">
              <a:solidFill>
                <a:srgbClr val="12447D"/>
              </a:solidFill>
            </a:endParaRPr>
          </a:p>
        </p:txBody>
      </p:sp>
      <p:graphicFrame>
        <p:nvGraphicFramePr>
          <p:cNvPr id="7" name="Table 6">
            <a:extLst>
              <a:ext uri="{FF2B5EF4-FFF2-40B4-BE49-F238E27FC236}">
                <a16:creationId xmlns:a16="http://schemas.microsoft.com/office/drawing/2014/main" id="{7F575F06-3355-9F5C-4962-88BA71AB4559}"/>
              </a:ext>
            </a:extLst>
          </p:cNvPr>
          <p:cNvGraphicFramePr>
            <a:graphicFrameLocks noGrp="1"/>
          </p:cNvGraphicFramePr>
          <p:nvPr>
            <p:extLst>
              <p:ext uri="{D42A27DB-BD31-4B8C-83A1-F6EECF244321}">
                <p14:modId xmlns:p14="http://schemas.microsoft.com/office/powerpoint/2010/main" val="2922692803"/>
              </p:ext>
            </p:extLst>
          </p:nvPr>
        </p:nvGraphicFramePr>
        <p:xfrm>
          <a:off x="796412" y="1175083"/>
          <a:ext cx="9667569" cy="5236316"/>
        </p:xfrm>
        <a:graphic>
          <a:graphicData uri="http://schemas.openxmlformats.org/drawingml/2006/table">
            <a:tbl>
              <a:tblPr/>
              <a:tblGrid>
                <a:gridCol w="3118009">
                  <a:extLst>
                    <a:ext uri="{9D8B030D-6E8A-4147-A177-3AD203B41FA5}">
                      <a16:colId xmlns:a16="http://schemas.microsoft.com/office/drawing/2014/main" val="1747318478"/>
                    </a:ext>
                  </a:extLst>
                </a:gridCol>
                <a:gridCol w="3239942">
                  <a:extLst>
                    <a:ext uri="{9D8B030D-6E8A-4147-A177-3AD203B41FA5}">
                      <a16:colId xmlns:a16="http://schemas.microsoft.com/office/drawing/2014/main" val="928515764"/>
                    </a:ext>
                  </a:extLst>
                </a:gridCol>
                <a:gridCol w="1428361">
                  <a:extLst>
                    <a:ext uri="{9D8B030D-6E8A-4147-A177-3AD203B41FA5}">
                      <a16:colId xmlns:a16="http://schemas.microsoft.com/office/drawing/2014/main" val="2839551138"/>
                    </a:ext>
                  </a:extLst>
                </a:gridCol>
                <a:gridCol w="1881257">
                  <a:extLst>
                    <a:ext uri="{9D8B030D-6E8A-4147-A177-3AD203B41FA5}">
                      <a16:colId xmlns:a16="http://schemas.microsoft.com/office/drawing/2014/main" val="277088956"/>
                    </a:ext>
                  </a:extLst>
                </a:gridCol>
              </a:tblGrid>
              <a:tr h="16822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316635155"/>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9.5%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196193841"/>
                  </a:ext>
                </a:extLst>
              </a:tr>
              <a:tr h="177106">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1794078"/>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56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83.6%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7.9%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112016"/>
                  </a:ext>
                </a:extLst>
              </a:tr>
              <a:tr h="177106">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7796"/>
                  </a:ext>
                </a:extLst>
              </a:tr>
              <a:tr h="177106">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388462"/>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4480639"/>
                  </a:ext>
                </a:extLst>
              </a:tr>
              <a:tr h="177106">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16.4%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9744697"/>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572422980"/>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373419"/>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90.1%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798228710"/>
                  </a:ext>
                </a:extLst>
              </a:tr>
              <a:tr h="177106">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435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68.4%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61.6%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3770371"/>
                  </a:ext>
                </a:extLst>
              </a:tr>
              <a:tr h="177106">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95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15.0%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13.5%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3211938"/>
                  </a:ext>
                </a:extLst>
              </a:tr>
              <a:tr h="198320">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1925400"/>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5356155"/>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8</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1.2%</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821359"/>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1.9%</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699426"/>
                  </a:ext>
                </a:extLst>
              </a:tr>
              <a:tr h="177106">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1582024"/>
                  </a:ext>
                </a:extLst>
              </a:tr>
              <a:tr h="177106">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25</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4.0%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3.6%</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256115"/>
                  </a:ext>
                </a:extLst>
              </a:tr>
              <a:tr h="177106">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6864736"/>
                  </a:ext>
                </a:extLst>
              </a:tr>
              <a:tr h="17710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6108776"/>
                  </a:ext>
                </a:extLst>
              </a:tr>
              <a:tr h="177106">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0.1%</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0926962"/>
                  </a:ext>
                </a:extLst>
              </a:tr>
              <a:tr h="17710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14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2.0%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214400"/>
                  </a:ext>
                </a:extLst>
              </a:tr>
              <a:tr h="177106">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890614267"/>
                  </a:ext>
                </a:extLst>
              </a:tr>
              <a:tr h="177106">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035418"/>
                  </a:ext>
                </a:extLst>
              </a:tr>
              <a:tr h="177106">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399411"/>
                  </a:ext>
                </a:extLst>
              </a:tr>
              <a:tr h="177106">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941977"/>
                  </a:ext>
                </a:extLst>
              </a:tr>
              <a:tr h="283116">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673750029"/>
                  </a:ext>
                </a:extLst>
              </a:tr>
            </a:tbl>
          </a:graphicData>
        </a:graphic>
      </p:graphicFrame>
    </p:spTree>
    <p:extLst>
      <p:ext uri="{BB962C8B-B14F-4D97-AF65-F5344CB8AC3E}">
        <p14:creationId xmlns:p14="http://schemas.microsoft.com/office/powerpoint/2010/main" val="153022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0"/>
            <a:ext cx="10599176" cy="973698"/>
          </a:xfrm>
        </p:spPr>
        <p:txBody>
          <a:bodyPr/>
          <a:lstStyle/>
          <a:p>
            <a:r>
              <a:rPr lang="en-GB" sz="4000" dirty="0">
                <a:solidFill>
                  <a:schemeClr val="tx2"/>
                </a:solidFill>
              </a:rPr>
              <a:t>Benbecula Airport annual emissions trends (tonnes CO</a:t>
            </a:r>
            <a:r>
              <a:rPr lang="en-GB" sz="4000" baseline="-25000" dirty="0">
                <a:solidFill>
                  <a:schemeClr val="tx2"/>
                </a:solidFill>
              </a:rPr>
              <a:t>2</a:t>
            </a:r>
            <a:r>
              <a:rPr lang="en-GB" sz="4000" dirty="0">
                <a:solidFill>
                  <a:schemeClr val="tx2"/>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2556040305"/>
              </p:ext>
            </p:extLst>
          </p:nvPr>
        </p:nvGraphicFramePr>
        <p:xfrm>
          <a:off x="796412" y="1131957"/>
          <a:ext cx="11098159" cy="512064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17577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cs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774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435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cs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82485">
                <a:tc>
                  <a:txBody>
                    <a:bodyPr/>
                    <a:lstStyle/>
                    <a:p>
                      <a:pPr algn="l"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dirty="0">
                          <a:solidFill>
                            <a:srgbClr val="12447D"/>
                          </a:solidFill>
                          <a:effectLst/>
                          <a:latin typeface="Calibri" panose="020F0502020204030204" pitchFamily="34" charset="0"/>
                          <a:cs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12447D"/>
                          </a:solidFill>
                          <a:effectLst/>
                          <a:latin typeface="Calibri" panose="020F0502020204030204" pitchFamily="34" charset="0"/>
                          <a:cs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0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12447D"/>
                          </a:solidFill>
                          <a:effectLst/>
                          <a:latin typeface="Calibri" panose="020F0502020204030204" pitchFamily="34" charset="0"/>
                          <a:cs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kern="1200" dirty="0">
                          <a:solidFill>
                            <a:srgbClr val="12447D"/>
                          </a:solidFill>
                          <a:effectLst/>
                          <a:latin typeface="Calibri" panose="020F0502020204030204" pitchFamily="34" charset="0"/>
                          <a:ea typeface="+mn-ea"/>
                          <a:cs typeface="+mn-cs"/>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1279168"/>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1,217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Calibri" panose="020F0502020204030204" pitchFamily="34" charset="0"/>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1395588" cy="973698"/>
          </a:xfrm>
        </p:spPr>
        <p:txBody>
          <a:bodyPr/>
          <a:lstStyle/>
          <a:p>
            <a:r>
              <a:rPr lang="en-GB" sz="4000" dirty="0">
                <a:solidFill>
                  <a:schemeClr val="tx2"/>
                </a:solidFill>
              </a:rPr>
              <a:t>Benbecula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2504290533"/>
              </p:ext>
            </p:extLst>
          </p:nvPr>
        </p:nvGraphicFramePr>
        <p:xfrm>
          <a:off x="796412" y="1722120"/>
          <a:ext cx="11098159" cy="345600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576000">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576000">
                <a:tc>
                  <a:txBody>
                    <a:bodyPr/>
                    <a:lstStyle/>
                    <a:p>
                      <a:pPr algn="ctr" fontAlgn="ctr"/>
                      <a:r>
                        <a:rPr lang="en-GB" sz="1600" b="0" i="0" u="none" strike="noStrike" dirty="0">
                          <a:solidFill>
                            <a:srgbClr val="12447D"/>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576000">
                <a:tc>
                  <a:txBody>
                    <a:bodyPr/>
                    <a:lstStyle/>
                    <a:p>
                      <a:pPr algn="ctr" fontAlgn="b"/>
                      <a:r>
                        <a:rPr lang="en-GB" sz="1600" b="0" i="0" u="none" strike="noStrike" dirty="0">
                          <a:solidFill>
                            <a:srgbClr val="12447D"/>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576000">
                <a:tc>
                  <a:txBody>
                    <a:bodyPr/>
                    <a:lstStyle/>
                    <a:p>
                      <a:pPr algn="ctr" fontAlgn="ctr"/>
                      <a:r>
                        <a:rPr lang="en-GB" sz="1600" b="0" i="0" u="none" strike="noStrike" dirty="0">
                          <a:solidFill>
                            <a:srgbClr val="12447D"/>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9626%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576000">
                <a:tc>
                  <a:txBody>
                    <a:bodyPr/>
                    <a:lstStyle/>
                    <a:p>
                      <a:pPr algn="ctr" fontAlgn="ctr"/>
                      <a:r>
                        <a:rPr lang="en-GB" sz="1600" b="0" i="0" u="none" strike="noStrike" dirty="0">
                          <a:solidFill>
                            <a:srgbClr val="12447D"/>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66367%</a:t>
                      </a:r>
                      <a:r>
                        <a:rPr lang="en-GB" sz="1600" b="0" i="0" u="none" strike="noStrike" baseline="30000" dirty="0">
                          <a:solidFill>
                            <a:srgbClr val="12447D"/>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576000">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1147%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FC16B3C9-C649-C770-5DB3-781B6E2371B8}"/>
              </a:ext>
            </a:extLst>
          </p:cNvPr>
          <p:cNvSpPr txBox="1"/>
          <p:nvPr/>
        </p:nvSpPr>
        <p:spPr>
          <a:xfrm>
            <a:off x="996462" y="6142892"/>
            <a:ext cx="4583723" cy="276999"/>
          </a:xfrm>
          <a:prstGeom prst="rect">
            <a:avLst/>
          </a:prstGeom>
          <a:noFill/>
        </p:spPr>
        <p:txBody>
          <a:bodyPr wrap="square" rtlCol="0">
            <a:spAutoFit/>
          </a:bodyPr>
          <a:lstStyle/>
          <a:p>
            <a:r>
              <a:rPr lang="en-GB" sz="1200" dirty="0">
                <a:latin typeface="Calibri" panose="020F0502020204030204" pitchFamily="34" charset="0"/>
              </a:rPr>
              <a:t>* Suspected reporting error.</a:t>
            </a:r>
          </a:p>
        </p:txBody>
      </p:sp>
      <p:cxnSp>
        <p:nvCxnSpPr>
          <p:cNvPr id="3" name="Straight Arrow Connector 2">
            <a:extLst>
              <a:ext uri="{FF2B5EF4-FFF2-40B4-BE49-F238E27FC236}">
                <a16:creationId xmlns:a16="http://schemas.microsoft.com/office/drawing/2014/main" id="{230B9E71-E2D3-D8C6-3C3B-C33A36DD1900}"/>
              </a:ext>
            </a:extLst>
          </p:cNvPr>
          <p:cNvCxnSpPr>
            <a:cxnSpLocks/>
          </p:cNvCxnSpPr>
          <p:nvPr/>
        </p:nvCxnSpPr>
        <p:spPr>
          <a:xfrm>
            <a:off x="3575537" y="249701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002EB3F8-398F-36DB-7995-EA08B83DF7A4}"/>
              </a:ext>
            </a:extLst>
          </p:cNvPr>
          <p:cNvCxnSpPr>
            <a:cxnSpLocks/>
          </p:cNvCxnSpPr>
          <p:nvPr/>
        </p:nvCxnSpPr>
        <p:spPr>
          <a:xfrm>
            <a:off x="5404338" y="249701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F1A12BFD-7BA4-8CBC-0472-84DFB6F4471B}"/>
              </a:ext>
            </a:extLst>
          </p:cNvPr>
          <p:cNvCxnSpPr>
            <a:cxnSpLocks/>
          </p:cNvCxnSpPr>
          <p:nvPr/>
        </p:nvCxnSpPr>
        <p:spPr>
          <a:xfrm flipV="1">
            <a:off x="7143748" y="2497014"/>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6E64D203-DD24-00C9-3444-A68F7B12927E}"/>
              </a:ext>
            </a:extLst>
          </p:cNvPr>
          <p:cNvCxnSpPr>
            <a:cxnSpLocks/>
          </p:cNvCxnSpPr>
          <p:nvPr/>
        </p:nvCxnSpPr>
        <p:spPr>
          <a:xfrm>
            <a:off x="8957163" y="2497014"/>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8A79B4BD-314A-EB7D-E0D6-704A5BCCD1BC}"/>
              </a:ext>
            </a:extLst>
          </p:cNvPr>
          <p:cNvCxnSpPr>
            <a:cxnSpLocks/>
          </p:cNvCxnSpPr>
          <p:nvPr/>
        </p:nvCxnSpPr>
        <p:spPr>
          <a:xfrm flipV="1">
            <a:off x="10753723" y="2497013"/>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1BA2779-AEAD-2188-F052-DF34C588275A}"/>
              </a:ext>
            </a:extLst>
          </p:cNvPr>
          <p:cNvCxnSpPr>
            <a:cxnSpLocks/>
          </p:cNvCxnSpPr>
          <p:nvPr/>
        </p:nvCxnSpPr>
        <p:spPr>
          <a:xfrm flipV="1">
            <a:off x="3585060" y="305898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E4449B26-7C33-00E4-9414-5EF6F268C632}"/>
              </a:ext>
            </a:extLst>
          </p:cNvPr>
          <p:cNvCxnSpPr>
            <a:cxnSpLocks/>
          </p:cNvCxnSpPr>
          <p:nvPr/>
        </p:nvCxnSpPr>
        <p:spPr>
          <a:xfrm>
            <a:off x="5400381" y="305899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26ACBDD1-2FA6-4894-929C-A00BE3185F21}"/>
              </a:ext>
            </a:extLst>
          </p:cNvPr>
          <p:cNvCxnSpPr>
            <a:cxnSpLocks/>
          </p:cNvCxnSpPr>
          <p:nvPr/>
        </p:nvCxnSpPr>
        <p:spPr>
          <a:xfrm flipV="1">
            <a:off x="7170416" y="305898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57ADA196-E1F5-691A-6653-6F548FF5EF6E}"/>
              </a:ext>
            </a:extLst>
          </p:cNvPr>
          <p:cNvCxnSpPr>
            <a:cxnSpLocks/>
          </p:cNvCxnSpPr>
          <p:nvPr/>
        </p:nvCxnSpPr>
        <p:spPr>
          <a:xfrm>
            <a:off x="8957163" y="305899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071439B1-F2C0-B72D-DC04-B2D4E3B0B611}"/>
              </a:ext>
            </a:extLst>
          </p:cNvPr>
          <p:cNvCxnSpPr>
            <a:cxnSpLocks/>
          </p:cNvCxnSpPr>
          <p:nvPr/>
        </p:nvCxnSpPr>
        <p:spPr>
          <a:xfrm flipV="1">
            <a:off x="10778486" y="305898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2C02F221-A57B-0380-3100-5AB42E805C46}"/>
              </a:ext>
            </a:extLst>
          </p:cNvPr>
          <p:cNvCxnSpPr>
            <a:cxnSpLocks/>
          </p:cNvCxnSpPr>
          <p:nvPr/>
        </p:nvCxnSpPr>
        <p:spPr>
          <a:xfrm flipV="1">
            <a:off x="3463140" y="363048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60DBB463-A07D-7403-13E3-28B3DA52E2BE}"/>
              </a:ext>
            </a:extLst>
          </p:cNvPr>
          <p:cNvCxnSpPr>
            <a:cxnSpLocks/>
          </p:cNvCxnSpPr>
          <p:nvPr/>
        </p:nvCxnSpPr>
        <p:spPr>
          <a:xfrm>
            <a:off x="5339421" y="363049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737C718D-98BD-8593-0CB7-B4F9D04408DE}"/>
              </a:ext>
            </a:extLst>
          </p:cNvPr>
          <p:cNvCxnSpPr>
            <a:cxnSpLocks/>
          </p:cNvCxnSpPr>
          <p:nvPr/>
        </p:nvCxnSpPr>
        <p:spPr>
          <a:xfrm flipV="1">
            <a:off x="7151364" y="363048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33DAE392-5771-91BA-FC2E-5AB463B8DD7A}"/>
              </a:ext>
            </a:extLst>
          </p:cNvPr>
          <p:cNvCxnSpPr>
            <a:cxnSpLocks/>
          </p:cNvCxnSpPr>
          <p:nvPr/>
        </p:nvCxnSpPr>
        <p:spPr>
          <a:xfrm>
            <a:off x="8976066" y="363049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567DCC1A-0AE7-9117-DBC9-5128F416EB8D}"/>
              </a:ext>
            </a:extLst>
          </p:cNvPr>
          <p:cNvCxnSpPr>
            <a:cxnSpLocks/>
          </p:cNvCxnSpPr>
          <p:nvPr/>
        </p:nvCxnSpPr>
        <p:spPr>
          <a:xfrm>
            <a:off x="10753723" y="3630489"/>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C2A7F719-FE82-ADB3-9B86-587FF5467E86}"/>
              </a:ext>
            </a:extLst>
          </p:cNvPr>
          <p:cNvCxnSpPr>
            <a:cxnSpLocks/>
          </p:cNvCxnSpPr>
          <p:nvPr/>
        </p:nvCxnSpPr>
        <p:spPr>
          <a:xfrm flipV="1">
            <a:off x="3466800" y="417912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8D0CB3CE-CB32-BB17-F690-A3ED3420D590}"/>
              </a:ext>
            </a:extLst>
          </p:cNvPr>
          <p:cNvCxnSpPr>
            <a:cxnSpLocks/>
          </p:cNvCxnSpPr>
          <p:nvPr/>
        </p:nvCxnSpPr>
        <p:spPr>
          <a:xfrm>
            <a:off x="5286081" y="417913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661A2331-87B3-392C-E1E1-EABAAA83DC6E}"/>
              </a:ext>
            </a:extLst>
          </p:cNvPr>
          <p:cNvCxnSpPr>
            <a:cxnSpLocks/>
          </p:cNvCxnSpPr>
          <p:nvPr/>
        </p:nvCxnSpPr>
        <p:spPr>
          <a:xfrm flipV="1">
            <a:off x="6968484" y="417912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7A1531AC-FA3B-B98C-B26D-EE1079C2F562}"/>
              </a:ext>
            </a:extLst>
          </p:cNvPr>
          <p:cNvCxnSpPr>
            <a:cxnSpLocks/>
          </p:cNvCxnSpPr>
          <p:nvPr/>
        </p:nvCxnSpPr>
        <p:spPr>
          <a:xfrm>
            <a:off x="8956869" y="417913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C59FA133-119E-CF39-1E15-CC6FCBFEC327}"/>
              </a:ext>
            </a:extLst>
          </p:cNvPr>
          <p:cNvCxnSpPr>
            <a:cxnSpLocks/>
          </p:cNvCxnSpPr>
          <p:nvPr/>
        </p:nvCxnSpPr>
        <p:spPr>
          <a:xfrm flipV="1">
            <a:off x="10694666" y="4179129"/>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6760D4E5-0E69-DDF5-3209-32C61E571015}"/>
              </a:ext>
            </a:extLst>
          </p:cNvPr>
          <p:cNvCxnSpPr>
            <a:cxnSpLocks/>
          </p:cNvCxnSpPr>
          <p:nvPr/>
        </p:nvCxnSpPr>
        <p:spPr>
          <a:xfrm flipV="1">
            <a:off x="3463140" y="4777154"/>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0D8CB72A-41EB-E045-F330-B2FFBF219EF3}"/>
              </a:ext>
            </a:extLst>
          </p:cNvPr>
          <p:cNvCxnSpPr>
            <a:cxnSpLocks/>
          </p:cNvCxnSpPr>
          <p:nvPr/>
        </p:nvCxnSpPr>
        <p:spPr>
          <a:xfrm>
            <a:off x="5339421" y="4858430"/>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20FD837B-60C5-24DC-796E-C6D3720A75C0}"/>
              </a:ext>
            </a:extLst>
          </p:cNvPr>
          <p:cNvCxnSpPr>
            <a:cxnSpLocks/>
          </p:cNvCxnSpPr>
          <p:nvPr/>
        </p:nvCxnSpPr>
        <p:spPr>
          <a:xfrm flipV="1">
            <a:off x="7143748" y="4777154"/>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D2825A-634C-9845-CB89-C4F305E34A72}"/>
              </a:ext>
            </a:extLst>
          </p:cNvPr>
          <p:cNvCxnSpPr>
            <a:cxnSpLocks/>
          </p:cNvCxnSpPr>
          <p:nvPr/>
        </p:nvCxnSpPr>
        <p:spPr>
          <a:xfrm>
            <a:off x="8976066" y="4839281"/>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01E43DDD-E106-95CB-DB64-D99A5037EF50}"/>
              </a:ext>
            </a:extLst>
          </p:cNvPr>
          <p:cNvCxnSpPr>
            <a:cxnSpLocks/>
          </p:cNvCxnSpPr>
          <p:nvPr/>
        </p:nvCxnSpPr>
        <p:spPr>
          <a:xfrm>
            <a:off x="10711809" y="4858430"/>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796412" y="5884302"/>
            <a:ext cx="10803194" cy="973698"/>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12447D"/>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796412" y="281846"/>
            <a:ext cx="10021530"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a:solidFill>
                  <a:schemeClr val="tx2"/>
                </a:solidFill>
                <a:latin typeface="Calibri" panose="020F0502020204030204" pitchFamily="34" charset="0"/>
              </a:rPr>
              <a:t>Benbecula Airport annual emissions trends (electricity and emissions)</a:t>
            </a:r>
          </a:p>
        </p:txBody>
      </p:sp>
      <p:graphicFrame>
        <p:nvGraphicFramePr>
          <p:cNvPr id="5" name="Chart 4">
            <a:extLst>
              <a:ext uri="{FF2B5EF4-FFF2-40B4-BE49-F238E27FC236}">
                <a16:creationId xmlns:a16="http://schemas.microsoft.com/office/drawing/2014/main" id="{C3E2FFD4-6AF2-4B68-B888-4FC97B387976}"/>
              </a:ext>
            </a:extLst>
          </p:cNvPr>
          <p:cNvGraphicFramePr>
            <a:graphicFrameLocks/>
          </p:cNvGraphicFramePr>
          <p:nvPr>
            <p:extLst>
              <p:ext uri="{D42A27DB-BD31-4B8C-83A1-F6EECF244321}">
                <p14:modId xmlns:p14="http://schemas.microsoft.com/office/powerpoint/2010/main" val="1837129351"/>
              </p:ext>
            </p:extLst>
          </p:nvPr>
        </p:nvGraphicFramePr>
        <p:xfrm>
          <a:off x="1237220" y="1485780"/>
          <a:ext cx="9717560" cy="4308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116785"/>
          </a:xfrm>
          <a:prstGeom prst="rect">
            <a:avLst/>
          </a:prstGeom>
          <a:noFill/>
        </p:spPr>
        <p:txBody>
          <a:bodyPr wrap="square">
            <a:spAutoFit/>
          </a:bodyPr>
          <a:lstStyle/>
          <a:p>
            <a:pPr lvl="0" algn="just" defTabSz="794744">
              <a:spcAft>
                <a:spcPts val="272"/>
              </a:spcAf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have been calculated in accordance with the Greenhouse Gas (GHG) Protocol Corporate Accounting and Reporting Standard, </a:t>
            </a:r>
            <a:r>
              <a:rPr lang="en-GB" sz="1600" dirty="0">
                <a:solidFill>
                  <a:srgbClr val="003976"/>
                </a:solidFill>
                <a:latin typeface="Calibri" panose="020F0502020204030204" pitchFamily="34" charset="0"/>
              </a:rPr>
              <a:t>and ISO 14064-1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 ACA Level 3 Standard.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are classified in the following scopes: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Direct GHG emissions arising from sources that are owned or controlled by HIAL, where HIAL has direct influence through its actions. Emissions sources included are: company owned vehicles fuel use, refrigerant gas use (from leaks during maintenance or malfunction).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associated with the use of electricity from a third-party supplier of energy in the form of heat or electricity. HIAL can influence the amount of electricity it uses; however, it has little control over the generation of the electricity and these emissions are therefore classed as Scope 2.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69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593839"/>
          </a:xfrm>
          <a:prstGeom prst="rect">
            <a:avLst/>
          </a:prstGeom>
          <a:noFill/>
        </p:spPr>
        <p:txBody>
          <a:bodyPr wrap="square">
            <a:spAutoFit/>
          </a:bodyPr>
          <a:lstStyle/>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losses associated with the transmission and distribution of electricity, airport staff business travel, engine testing and aircraft de-icing by third party operators.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a:t>
            </a:r>
            <a:r>
              <a:rPr kumimoji="0" lang="en-GB" sz="1600" b="0"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Includes biogenic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factors that account for the direct carbon dioxide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impact of burning biomass and biofuels. For HIAL this includes the biogenic content of the  petrol, diesel and wood pallets combusted for fire training.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 approach to calculate or estimate emissions for each activity source is set out below. All emissions factors are sourced from the UK Government Greenhouse gas reporting: conversion factors 2024 unless stated otherwise.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Fuel: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Monthly litres of fuel consumed were taken from supplier reports and fuel card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Refrigerants: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Kilograms of any f-gases lost through leaks or top ups of equipment were identified from third party service sheets. Multiplied by emissions factor for each gas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67026"/>
            <a:ext cx="11373287" cy="56169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Airport electricity</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Total kWh consumed was sourced from supplier reports. This was validated against HIAL monthly environmental performance monitoring data. Supplier data was found to be higher </a:t>
            </a:r>
            <a:r>
              <a:rPr lang="en-GB" sz="1600" dirty="0">
                <a:solidFill>
                  <a:srgbClr val="003976"/>
                </a:solidFill>
                <a:latin typeface="Calibri" panose="020F0502020204030204" pitchFamily="34" charset="0"/>
              </a:rPr>
              <a:t>so this more conservative figure was used.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Landing Take-Off (LTO):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aircraft taxi, take-off and landing were calculated using the ACI Airport Carbon and Emissions Reporting Tool (ACERT) version 7.2338. Aircraft movement data was provided by HIAL, capturing every aircraft arrival and departure at Benbecula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2 minutes (in + out). </a:t>
            </a:r>
            <a:r>
              <a:rPr lang="en-GB" sz="1600" dirty="0">
                <a:solidFill>
                  <a:srgbClr val="003976"/>
                </a:solidFill>
                <a:latin typeface="Calibri" panose="020F0502020204030204" pitchFamily="34" charset="0"/>
              </a:rPr>
              <a:t>Benbecula Airport uses GPUs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t>
            </a:r>
            <a:r>
              <a:rPr lang="en-GB" sz="1600" dirty="0">
                <a:solidFill>
                  <a:srgbClr val="003976"/>
                </a:solidFill>
                <a:latin typeface="Calibri" panose="020F0502020204030204" pitchFamily="34" charset="0"/>
              </a:rPr>
              <a:t>ground</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power unit) </a:t>
            </a:r>
            <a:r>
              <a:rPr lang="en-GB" sz="1600" dirty="0">
                <a:solidFill>
                  <a:srgbClr val="003976"/>
                </a:solidFill>
                <a:latin typeface="Calibri" panose="020F0502020204030204" pitchFamily="34" charset="0"/>
              </a:rPr>
              <a:t>therefore this is reported under fuel emissions.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Total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all LTOs were calculated by the ACERT tool.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Passenger surface access: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passenger movements has not been completed since the previous carbon footprint report. Emissions from passenger surface access were therefore estimated by applying a decrease of 5% to total passenger access emissions from the previous reporting year, in line with a 5% decrease in passenger numbers this year.</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34317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Electricity WTT, T&amp;D, Fuels WTT: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were taken from the Scope 1 (fuels) and Scope 2 (electricity) categories, multiplied by emissions factor for WTT and T&amp;D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Waste disposal: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HIAL internal records of the number of bins, volume and frequency of collection were used to determine the total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waste disposed of. All bins were assumed to be full when emptied therefore quantities are likely to be significantly over-reported.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was converted to weight (tonnes) using conversion factors from Draft 16 UK Waste Classification Scheme (DEFRA). Multiplied by emissions factor for each waste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Staff commute: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staff commuting has not been completed since the previous carbon footprint report. Emissions from staff commuting were therefore estimated by applying a downturn of </a:t>
            </a:r>
            <a:r>
              <a:rPr lang="en-GB" sz="1600" dirty="0">
                <a:solidFill>
                  <a:srgbClr val="003976"/>
                </a:solidFill>
                <a:latin typeface="Calibri" panose="020F0502020204030204" pitchFamily="34" charset="0"/>
              </a:rPr>
              <a:t>16</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 total staff commute emissions from the previous reporting year, in line with a downturn in staff (FTE) at Benbecula of </a:t>
            </a:r>
            <a:r>
              <a:rPr lang="en-GB" sz="1600" dirty="0">
                <a:solidFill>
                  <a:srgbClr val="003976"/>
                </a:solidFill>
                <a:latin typeface="Calibri" panose="020F0502020204030204" pitchFamily="34" charset="0"/>
              </a:rPr>
              <a:t>16</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the end of this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De-icer: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was no de-icer used at Benbecula Airport during the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Aircraft engine tests: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were no engine tests conducted at </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Benbecu</a:t>
            </a:r>
            <a:r>
              <a:rPr lang="en-GB" sz="1600" dirty="0">
                <a:solidFill>
                  <a:srgbClr val="003976"/>
                </a:solidFill>
                <a:latin typeface="Calibri" panose="020F0502020204030204" pitchFamily="34" charset="0"/>
              </a:rPr>
              <a:t>la</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during the reporting year. </a:t>
            </a:r>
          </a:p>
          <a:p>
            <a:pPr marL="0" marR="0" lvl="0" indent="0" algn="just" defTabSz="794744"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5601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Water use and treatment: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Total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Business travel: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business travel activities were calculated based on business expenses spend data at group level and apportioned to </a:t>
            </a:r>
            <a:r>
              <a:rPr lang="en-GB" sz="1600" dirty="0">
                <a:solidFill>
                  <a:srgbClr val="003976"/>
                </a:solidFill>
                <a:latin typeface="Calibri" panose="020F0502020204030204" pitchFamily="34" charset="0"/>
              </a:rPr>
              <a:t>B</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enbecula</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each business travel type. Total emissions from each travel type were then multiplied by 0.05, reflecting 5% of HIAL staff located at Benbecula Airport. Therefore, total emissions for business travel are indicative only.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Petrol, diesel, wood: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taken from Scope 1 (fuel use and fire training undertaken at </a:t>
            </a:r>
            <a:r>
              <a:rPr kumimoji="0" lang="en-GB" sz="1600" b="0" i="0" u="none" strike="noStrike" kern="1200" cap="none" spc="0" normalizeH="0" baseline="0" noProof="0" dirty="0" err="1">
                <a:ln>
                  <a:noFill/>
                </a:ln>
                <a:solidFill>
                  <a:srgbClr val="003976"/>
                </a:solidFill>
                <a:effectLst/>
                <a:uLnTx/>
                <a:uFillTx/>
                <a:latin typeface="Calibri" panose="020F0502020204030204" pitchFamily="34" charset="0"/>
                <a:ea typeface="+mn-ea"/>
                <a:cs typeface="+mn-cs"/>
              </a:rPr>
              <a:t>Benbecula</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and multiplied by biogenic emissions factors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a:t>
            </a: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23671"/>
                </a:solidFill>
                <a:effectLst/>
                <a:uLnTx/>
                <a:uFillTx/>
                <a:ea typeface="+mn-ea"/>
                <a:cs typeface="+mn-cs"/>
              </a:rPr>
              <a:t>watermangroup.com</a:t>
            </a:r>
          </a:p>
        </p:txBody>
      </p:sp>
      <p:sp>
        <p:nvSpPr>
          <p:cNvPr id="4" name="Title 3">
            <a:extLst>
              <a:ext uri="{FF2B5EF4-FFF2-40B4-BE49-F238E27FC236}">
                <a16:creationId xmlns:a16="http://schemas.microsoft.com/office/drawing/2014/main" id="{1C91F2FF-5C2A-EB0E-8C34-395C74FD6204}"/>
              </a:ext>
            </a:extLst>
          </p:cNvPr>
          <p:cNvSpPr>
            <a:spLocks noGrp="1"/>
          </p:cNvSpPr>
          <p:nvPr>
            <p:ph type="title"/>
          </p:nvPr>
        </p:nvSpPr>
        <p:spPr>
          <a:xfrm>
            <a:off x="695674" y="435741"/>
            <a:ext cx="5774237" cy="576000"/>
          </a:xfrm>
        </p:spPr>
        <p:txBody>
          <a:bodyPr/>
          <a:lstStyle/>
          <a:p>
            <a:r>
              <a:rPr lang="en-GB" sz="4000" dirty="0"/>
              <a:t>Contents</a:t>
            </a:r>
          </a:p>
        </p:txBody>
      </p:sp>
      <p:graphicFrame>
        <p:nvGraphicFramePr>
          <p:cNvPr id="3" name="Table 2">
            <a:extLst>
              <a:ext uri="{FF2B5EF4-FFF2-40B4-BE49-F238E27FC236}">
                <a16:creationId xmlns:a16="http://schemas.microsoft.com/office/drawing/2014/main" id="{C667F8A4-F8C8-D860-8EF0-4D97D5719331}"/>
              </a:ext>
            </a:extLst>
          </p:cNvPr>
          <p:cNvGraphicFramePr>
            <a:graphicFrameLocks noGrp="1"/>
          </p:cNvGraphicFramePr>
          <p:nvPr>
            <p:extLst>
              <p:ext uri="{D42A27DB-BD31-4B8C-83A1-F6EECF244321}">
                <p14:modId xmlns:p14="http://schemas.microsoft.com/office/powerpoint/2010/main" val="3198503804"/>
              </p:ext>
            </p:extLst>
          </p:nvPr>
        </p:nvGraphicFramePr>
        <p:xfrm>
          <a:off x="756412" y="1296637"/>
          <a:ext cx="6054544" cy="3860800"/>
        </p:xfrm>
        <a:graphic>
          <a:graphicData uri="http://schemas.openxmlformats.org/drawingml/2006/table">
            <a:tbl>
              <a:tblPr firstRow="1" bandRow="1">
                <a:tableStyleId>{5940675A-B579-460E-94D1-54222C63F5DA}</a:tableStyleId>
              </a:tblPr>
              <a:tblGrid>
                <a:gridCol w="4576592">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Introduction</a:t>
                      </a:r>
                    </a:p>
                  </a:txBody>
                  <a:tcPr/>
                </a:tc>
                <a:tc>
                  <a:txBody>
                    <a:bodyPr/>
                    <a:lstStyle/>
                    <a:p>
                      <a:pPr algn="ctr"/>
                      <a:r>
                        <a:rPr lang="en-GB" dirty="0">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dirty="0">
                          <a:latin typeface="Calibri" panose="020F0502020204030204" pitchFamily="34" charset="0"/>
                        </a:rPr>
                        <a:t>Methodology overview</a:t>
                      </a:r>
                    </a:p>
                  </a:txBody>
                  <a:tcPr/>
                </a:tc>
                <a:tc>
                  <a:txBody>
                    <a:bodyPr/>
                    <a:lstStyle/>
                    <a:p>
                      <a:pPr algn="ctr"/>
                      <a:r>
                        <a:rPr lang="en-GB" dirty="0">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dirty="0">
                          <a:latin typeface="Calibri" panose="020F0502020204030204" pitchFamily="34" charset="0"/>
                        </a:rPr>
                        <a:t>Benbecula Airport 2024 Footprint: </a:t>
                      </a:r>
                    </a:p>
                    <a:p>
                      <a:pPr marL="285750" indent="-285750">
                        <a:buFontTx/>
                        <a:buChar char="-"/>
                      </a:pPr>
                      <a:r>
                        <a:rPr lang="en-GB" dirty="0">
                          <a:latin typeface="Calibri" panose="020F0502020204030204" pitchFamily="34" charset="0"/>
                          <a:cs typeface="Calibri" panose="020F0502020204030204" pitchFamily="34" charset="0"/>
                        </a:rPr>
                        <a:t>Summary</a:t>
                      </a:r>
                    </a:p>
                    <a:p>
                      <a:pPr marL="285750" indent="-285750">
                        <a:buFontTx/>
                        <a:buChar char="-"/>
                      </a:pPr>
                      <a:r>
                        <a:rPr lang="en-GB" dirty="0">
                          <a:latin typeface="Calibri" panose="020F0502020204030204" pitchFamily="34" charset="0"/>
                          <a:cs typeface="Calibri" panose="020F0502020204030204" pitchFamily="34" charset="0"/>
                        </a:rPr>
                        <a:t>By emissions source</a:t>
                      </a:r>
                    </a:p>
                    <a:p>
                      <a:pPr marL="285750" indent="-285750">
                        <a:buFontTx/>
                        <a:buChar char="-"/>
                      </a:pPr>
                      <a:r>
                        <a:rPr lang="en-GB" dirty="0">
                          <a:latin typeface="Calibri" panose="020F0502020204030204" pitchFamily="34" charset="0"/>
                          <a:cs typeface="Calibri" panose="020F0502020204030204" pitchFamily="34" charset="0"/>
                        </a:rPr>
                        <a:t>Scope 1 emissions</a:t>
                      </a:r>
                    </a:p>
                    <a:p>
                      <a:pPr marL="285750" indent="-285750">
                        <a:buFontTx/>
                        <a:buChar char="-"/>
                      </a:pPr>
                      <a:r>
                        <a:rPr lang="en-GB" dirty="0">
                          <a:latin typeface="Calibri" panose="020F0502020204030204" pitchFamily="34" charset="0"/>
                          <a:cs typeface="Calibri" panose="020F0502020204030204" pitchFamily="34" charset="0"/>
                        </a:rPr>
                        <a:t>Scope 2 emissions</a:t>
                      </a:r>
                    </a:p>
                    <a:p>
                      <a:pPr marL="285750" indent="-285750">
                        <a:buFontTx/>
                        <a:buChar char="-"/>
                      </a:pPr>
                      <a:r>
                        <a:rPr lang="en-GB" dirty="0">
                          <a:latin typeface="Calibri" panose="020F0502020204030204" pitchFamily="34" charset="0"/>
                          <a:cs typeface="Calibri" panose="020F0502020204030204" pitchFamily="34" charset="0"/>
                        </a:rPr>
                        <a:t>Scope 3 emissions</a:t>
                      </a:r>
                    </a:p>
                  </a:txBody>
                  <a:tcPr/>
                </a:tc>
                <a:tc>
                  <a:txBody>
                    <a:bodyPr/>
                    <a:lstStyle/>
                    <a:p>
                      <a:pPr algn="ctr"/>
                      <a:r>
                        <a:rPr lang="en-GB" dirty="0">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dirty="0">
                          <a:latin typeface="Calibri" panose="020F0502020204030204" pitchFamily="34" charset="0"/>
                        </a:rPr>
                        <a:t>Benbecula Airport 2024 Footprint: market-based</a:t>
                      </a:r>
                    </a:p>
                  </a:txBody>
                  <a:tcPr/>
                </a:tc>
                <a:tc>
                  <a:txBody>
                    <a:bodyPr/>
                    <a:lstStyle/>
                    <a:p>
                      <a:pPr algn="ctr"/>
                      <a:r>
                        <a:rPr lang="en-GB" dirty="0">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dirty="0">
                          <a:latin typeface="Calibri" panose="020F0502020204030204" pitchFamily="34" charset="0"/>
                        </a:rPr>
                        <a:t>Benbecula Airport annual emissions trends</a:t>
                      </a:r>
                    </a:p>
                  </a:txBody>
                  <a:tcPr/>
                </a:tc>
                <a:tc>
                  <a:txBody>
                    <a:bodyPr/>
                    <a:lstStyle/>
                    <a:p>
                      <a:pPr algn="ctr"/>
                      <a:r>
                        <a:rPr lang="en-GB" dirty="0">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Annex 1 - Methodology</a:t>
                      </a:r>
                    </a:p>
                  </a:txBody>
                  <a:tcPr/>
                </a:tc>
                <a:tc>
                  <a:txBody>
                    <a:bodyPr/>
                    <a:lstStyle/>
                    <a:p>
                      <a:pPr algn="ctr"/>
                      <a:r>
                        <a:rPr lang="en-GB" dirty="0">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sp>
        <p:nvSpPr>
          <p:cNvPr id="5" name="Picture Placeholder 4">
            <a:extLst>
              <a:ext uri="{FF2B5EF4-FFF2-40B4-BE49-F238E27FC236}">
                <a16:creationId xmlns:a16="http://schemas.microsoft.com/office/drawing/2014/main" id="{2000D0F6-97B3-120C-6749-3A85DC3CDD71}"/>
              </a:ext>
            </a:extLst>
          </p:cNvPr>
          <p:cNvSpPr>
            <a:spLocks noGrp="1"/>
          </p:cNvSpPr>
          <p:nvPr>
            <p:ph type="pic" sz="quarter" idx="14"/>
          </p:nvPr>
        </p:nvSpPr>
        <p:spPr/>
        <p:txBody>
          <a:bodyPr/>
          <a:lstStyle/>
          <a:p>
            <a:endParaRPr lang="en-GB"/>
          </a:p>
        </p:txBody>
      </p:sp>
      <p:pic>
        <p:nvPicPr>
          <p:cNvPr id="6" name="Picture 2" descr="Control tower and apron, Benbecula... © David Martin cc-by-sa/2.0 ...">
            <a:extLst>
              <a:ext uri="{FF2B5EF4-FFF2-40B4-BE49-F238E27FC236}">
                <a16:creationId xmlns:a16="http://schemas.microsoft.com/office/drawing/2014/main" id="{8996CDCF-EEB2-3F24-26A9-039DF385D5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968"/>
          <a:stretch/>
        </p:blipFill>
        <p:spPr bwMode="auto">
          <a:xfrm>
            <a:off x="7152000" y="-1"/>
            <a:ext cx="5040000" cy="6857999"/>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28499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82024" y="490160"/>
            <a:ext cx="10967670" cy="973698"/>
          </a:xfrm>
        </p:spPr>
        <p:txBody>
          <a:bodyPr/>
          <a:lstStyle/>
          <a:p>
            <a:r>
              <a:rPr lang="en-GB" sz="4000" dirty="0">
                <a:solidFill>
                  <a:schemeClr val="tx2"/>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a:spAutoFit/>
          </a:bodyPr>
          <a:lstStyle/>
          <a:p>
            <a:pPr algn="just"/>
            <a:r>
              <a:rPr lang="en-GB" dirty="0">
                <a:solidFill>
                  <a:srgbClr val="12447D"/>
                </a:solidFill>
                <a:latin typeface="Calibri" panose="020F0502020204030204" pitchFamily="34" charset="0"/>
              </a:rPr>
              <a:t>This is the 2024 Annual Carbon Footprint Report for </a:t>
            </a:r>
            <a:r>
              <a:rPr lang="en-GB" dirty="0" err="1">
                <a:solidFill>
                  <a:srgbClr val="12447D"/>
                </a:solidFill>
                <a:latin typeface="Calibri" panose="020F0502020204030204" pitchFamily="34" charset="0"/>
              </a:rPr>
              <a:t>Benbecula</a:t>
            </a:r>
            <a:r>
              <a:rPr lang="en-GB" dirty="0">
                <a:solidFill>
                  <a:srgbClr val="12447D"/>
                </a:solidFill>
                <a:latin typeface="Calibri" panose="020F0502020204030204" pitchFamily="34" charset="0"/>
              </a:rPr>
              <a:t> Airport. </a:t>
            </a:r>
            <a:r>
              <a:rPr lang="en-GB" dirty="0" err="1">
                <a:solidFill>
                  <a:srgbClr val="12447D"/>
                </a:solidFill>
                <a:latin typeface="Calibri" panose="020F0502020204030204" pitchFamily="34" charset="0"/>
              </a:rPr>
              <a:t>Benbecula</a:t>
            </a:r>
            <a:r>
              <a:rPr lang="en-GB" dirty="0">
                <a:solidFill>
                  <a:srgbClr val="12447D"/>
                </a:solidFill>
                <a:latin typeface="Calibri" panose="020F0502020204030204" pitchFamily="34" charset="0"/>
              </a:rPr>
              <a:t> Airport is operated by Highlands and Islands Ltd (HIAL), a public corporation owned by the Scottish Ministers and subsidised by the Scottish Government. HIAL operates and manages 11 airports across northern Scotland - Barra, Benbecula, Campbeltown, Dundee, Inverness, Islay, Kirkwall, Stornoway, Sumburgh,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and Wick.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has been prepared by Waterman Infrastructure &amp; Environment Ltd (Waterman), in collaboration with HIAL staff. The report covers the operations of </a:t>
            </a:r>
            <a:r>
              <a:rPr lang="en-GB" dirty="0" err="1">
                <a:solidFill>
                  <a:srgbClr val="12447D"/>
                </a:solidFill>
                <a:latin typeface="Calibri" panose="020F0502020204030204" pitchFamily="34" charset="0"/>
              </a:rPr>
              <a:t>Benbecula</a:t>
            </a:r>
            <a:r>
              <a:rPr lang="en-GB" dirty="0">
                <a:solidFill>
                  <a:srgbClr val="12447D"/>
                </a:solidFill>
                <a:latin typeface="Calibri" panose="020F0502020204030204" pitchFamily="34" charset="0"/>
              </a:rPr>
              <a:t> Airport for the 2024 financial year (1 April 2023 to 31 March 2024). During the reporting, period, </a:t>
            </a:r>
            <a:r>
              <a:rPr lang="en-GB" dirty="0" err="1">
                <a:solidFill>
                  <a:srgbClr val="12447D"/>
                </a:solidFill>
                <a:latin typeface="Calibri" panose="020F0502020204030204" pitchFamily="34" charset="0"/>
              </a:rPr>
              <a:t>Benbecula</a:t>
            </a:r>
            <a:r>
              <a:rPr lang="en-GB" dirty="0">
                <a:solidFill>
                  <a:srgbClr val="12447D"/>
                </a:solidFill>
                <a:latin typeface="Calibri" panose="020F0502020204030204" pitchFamily="34" charset="0"/>
              </a:rPr>
              <a:t> Airport welcomed 29,884 passengers (a decrease of 5% on the previous year), and aircraft movements have decreased by 9% (to 2,498).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identifies the emissions associated with the operation of Benbecula Airport for the 2024 financial year and trends over recent years, to help identify opportunities to target emissions reduction actions. As this is the first year that Waterman has completed HIAL's carbon footprint reporting, there have been some changes in methodologies compared to previous years. Recommendations to </a:t>
            </a:r>
            <a:r>
              <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improve data quality for future reporting years have been communicated to HIAL. </a:t>
            </a:r>
            <a:endParaRPr lang="en-GB" dirty="0">
              <a:solidFill>
                <a:srgbClr val="12447D"/>
              </a:solidFill>
              <a:latin typeface="Calibri" panose="020F0502020204030204" pitchFamily="34" charset="0"/>
            </a:endParaRP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chemeClr val="tx2"/>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38414" y="1052026"/>
            <a:ext cx="7572302" cy="4511235"/>
          </a:xfrm>
          <a:prstGeom prst="rect">
            <a:avLst/>
          </a:prstGeom>
          <a:noFill/>
        </p:spPr>
        <p:txBody>
          <a:bodyPr wrap="square" rtlCol="0">
            <a:spAutoFit/>
          </a:bodyPr>
          <a:lstStyle/>
          <a:p>
            <a:pPr lvl="0" algn="just" defTabSz="801886">
              <a:lnSpc>
                <a:spcPct val="120000"/>
              </a:lnSpc>
              <a:spcAft>
                <a:spcPts val="1000"/>
              </a:spcAf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All emissions have been calculated in line with the Greenhouse Gas (GHG) Protocol, </a:t>
            </a:r>
            <a:r>
              <a:rPr lang="en-GB" dirty="0">
                <a:solidFill>
                  <a:srgbClr val="12447D"/>
                </a:solidFill>
                <a:latin typeface="Calibri" panose="020F0502020204030204" pitchFamily="34" charset="0"/>
              </a:rPr>
              <a:t>and ISO 14064-1 </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to ACA Level 3 standard. </a:t>
            </a:r>
            <a:r>
              <a:rPr lang="en-GB" dirty="0" err="1">
                <a:solidFill>
                  <a:srgbClr val="12447D"/>
                </a:solidFill>
                <a:latin typeface="Calibri" panose="020F0502020204030204" pitchFamily="34" charset="0"/>
              </a:rPr>
              <a:t>Benbecula</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Airport has aspirations to achieve Level 1 ACA accreditation in future. While previous reports have included aspects of ACA Level 4 standard, HIAL has decided to scale back reporting</a:t>
            </a:r>
            <a:r>
              <a:rPr lang="en-GB" dirty="0">
                <a:solidFill>
                  <a:srgbClr val="12447D"/>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The emissions sources included are shown in the adjacent boxes.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dirty="0">
                <a:solidFill>
                  <a:srgbClr val="12447D"/>
                </a:solidFill>
                <a:latin typeface="Calibri" panose="020F0502020204030204" pitchFamily="34" charset="0"/>
              </a:rPr>
              <a:t>A</a:t>
            </a:r>
            <a:r>
              <a:rPr kumimoji="0" lang="en-GB" b="0" i="0" u="none" strike="noStrike" kern="1200" cap="none" spc="0" normalizeH="0" baseline="0" noProof="0" dirty="0" err="1">
                <a:ln>
                  <a:noFill/>
                </a:ln>
                <a:solidFill>
                  <a:srgbClr val="12447D"/>
                </a:solidFill>
                <a:effectLst/>
                <a:uLnTx/>
                <a:uFillTx/>
                <a:latin typeface="Calibri" panose="020F0502020204030204" pitchFamily="34" charset="0"/>
                <a:ea typeface="+mn-ea"/>
                <a:cs typeface="+mn-cs"/>
              </a:rPr>
              <a:t>nnex</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1.</a:t>
            </a:r>
            <a:endParaRPr kumimoji="0" lang="en-GB" sz="18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FA57F184-98DF-AECA-3813-BA95A51EAACD}"/>
              </a:ext>
            </a:extLst>
          </p:cNvPr>
          <p:cNvPicPr>
            <a:picLocks noChangeAspect="1"/>
          </p:cNvPicPr>
          <p:nvPr/>
        </p:nvPicPr>
        <p:blipFill>
          <a:blip r:embed="rId3"/>
          <a:stretch>
            <a:fillRect/>
          </a:stretch>
        </p:blipFill>
        <p:spPr>
          <a:xfrm>
            <a:off x="8565299"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10089566" cy="973698"/>
          </a:xfrm>
        </p:spPr>
        <p:txBody>
          <a:bodyPr/>
          <a:lstStyle/>
          <a:p>
            <a:r>
              <a:rPr lang="en-GB" sz="4000" dirty="0">
                <a:solidFill>
                  <a:schemeClr val="tx2"/>
                </a:solidFill>
              </a:rPr>
              <a:t>Benbecula Airport 2024 Footprint - Summary</a:t>
            </a:r>
            <a:br>
              <a:rPr lang="en-GB" dirty="0">
                <a:solidFill>
                  <a:srgbClr val="12447D"/>
                </a:solidFill>
              </a:rPr>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369332"/>
          </a:xfrm>
          <a:prstGeom prst="rect">
            <a:avLst/>
          </a:prstGeom>
          <a:noFill/>
        </p:spPr>
        <p:txBody>
          <a:bodyPr wrap="square" rtlCol="0">
            <a:spAutoFit/>
          </a:bodyPr>
          <a:lstStyle/>
          <a:p>
            <a:pPr algn="ctr"/>
            <a:r>
              <a:rPr lang="en-GB" b="1" dirty="0">
                <a:latin typeface="Calibri" panose="020F0502020204030204" pitchFamily="34" charset="0"/>
              </a:rPr>
              <a:t>799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426993" y="1306949"/>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6985131"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369332"/>
          </a:xfrm>
          <a:prstGeom prst="rect">
            <a:avLst/>
          </a:prstGeom>
          <a:noFill/>
        </p:spPr>
        <p:txBody>
          <a:bodyPr wrap="square" rtlCol="0">
            <a:spAutoFit/>
          </a:bodyPr>
          <a:lstStyle/>
          <a:p>
            <a:pPr algn="ctr"/>
            <a:r>
              <a:rPr lang="en-GB" b="1" dirty="0">
                <a:latin typeface="Calibri" panose="020F0502020204030204" pitchFamily="34" charset="0"/>
              </a:rPr>
              <a:t>704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9" name="Chart 8">
            <a:extLst>
              <a:ext uri="{FF2B5EF4-FFF2-40B4-BE49-F238E27FC236}">
                <a16:creationId xmlns:a16="http://schemas.microsoft.com/office/drawing/2014/main" id="{31C76DDA-5F75-457E-9940-8366AA878747}"/>
              </a:ext>
            </a:extLst>
          </p:cNvPr>
          <p:cNvGraphicFramePr>
            <a:graphicFrameLocks/>
          </p:cNvGraphicFramePr>
          <p:nvPr>
            <p:extLst>
              <p:ext uri="{D42A27DB-BD31-4B8C-83A1-F6EECF244321}">
                <p14:modId xmlns:p14="http://schemas.microsoft.com/office/powerpoint/2010/main" val="1236296082"/>
              </p:ext>
            </p:extLst>
          </p:nvPr>
        </p:nvGraphicFramePr>
        <p:xfrm>
          <a:off x="-250169" y="1543008"/>
          <a:ext cx="6532840" cy="4161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AD81D2DF-BF9A-414B-8C32-38FC943790C1}"/>
              </a:ext>
            </a:extLst>
          </p:cNvPr>
          <p:cNvGraphicFramePr>
            <a:graphicFrameLocks/>
          </p:cNvGraphicFramePr>
          <p:nvPr>
            <p:extLst>
              <p:ext uri="{D42A27DB-BD31-4B8C-83A1-F6EECF244321}">
                <p14:modId xmlns:p14="http://schemas.microsoft.com/office/powerpoint/2010/main" val="3843583181"/>
              </p:ext>
            </p:extLst>
          </p:nvPr>
        </p:nvGraphicFramePr>
        <p:xfrm>
          <a:off x="1768832" y="1619917"/>
          <a:ext cx="13788820" cy="40845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84154"/>
            <a:ext cx="11594880" cy="973698"/>
          </a:xfrm>
        </p:spPr>
        <p:txBody>
          <a:bodyPr/>
          <a:lstStyle/>
          <a:p>
            <a:r>
              <a:rPr lang="en-GB" sz="4000" dirty="0">
                <a:solidFill>
                  <a:schemeClr val="tx2"/>
                </a:solidFill>
              </a:rPr>
              <a:t>Benbecula Airport 2024 Footprint – By emissions source</a:t>
            </a:r>
            <a:endParaRPr lang="en-GB" sz="2000" b="0" dirty="0">
              <a:solidFill>
                <a:srgbClr val="12447D"/>
              </a:solidFill>
            </a:endParaRPr>
          </a:p>
        </p:txBody>
      </p:sp>
      <p:graphicFrame>
        <p:nvGraphicFramePr>
          <p:cNvPr id="7" name="Table 6">
            <a:extLst>
              <a:ext uri="{FF2B5EF4-FFF2-40B4-BE49-F238E27FC236}">
                <a16:creationId xmlns:a16="http://schemas.microsoft.com/office/drawing/2014/main" id="{7F575F06-3355-9F5C-4962-88BA71AB4559}"/>
              </a:ext>
            </a:extLst>
          </p:cNvPr>
          <p:cNvGraphicFramePr>
            <a:graphicFrameLocks noGrp="1"/>
          </p:cNvGraphicFramePr>
          <p:nvPr>
            <p:extLst>
              <p:ext uri="{D42A27DB-BD31-4B8C-83A1-F6EECF244321}">
                <p14:modId xmlns:p14="http://schemas.microsoft.com/office/powerpoint/2010/main" val="2580467346"/>
              </p:ext>
            </p:extLst>
          </p:nvPr>
        </p:nvGraphicFramePr>
        <p:xfrm>
          <a:off x="796412" y="1175083"/>
          <a:ext cx="9667569" cy="5236316"/>
        </p:xfrm>
        <a:graphic>
          <a:graphicData uri="http://schemas.openxmlformats.org/drawingml/2006/table">
            <a:tbl>
              <a:tblPr/>
              <a:tblGrid>
                <a:gridCol w="3118009">
                  <a:extLst>
                    <a:ext uri="{9D8B030D-6E8A-4147-A177-3AD203B41FA5}">
                      <a16:colId xmlns:a16="http://schemas.microsoft.com/office/drawing/2014/main" val="1747318478"/>
                    </a:ext>
                  </a:extLst>
                </a:gridCol>
                <a:gridCol w="3239942">
                  <a:extLst>
                    <a:ext uri="{9D8B030D-6E8A-4147-A177-3AD203B41FA5}">
                      <a16:colId xmlns:a16="http://schemas.microsoft.com/office/drawing/2014/main" val="928515764"/>
                    </a:ext>
                  </a:extLst>
                </a:gridCol>
                <a:gridCol w="1428361">
                  <a:extLst>
                    <a:ext uri="{9D8B030D-6E8A-4147-A177-3AD203B41FA5}">
                      <a16:colId xmlns:a16="http://schemas.microsoft.com/office/drawing/2014/main" val="2839551138"/>
                    </a:ext>
                  </a:extLst>
                </a:gridCol>
                <a:gridCol w="1881257">
                  <a:extLst>
                    <a:ext uri="{9D8B030D-6E8A-4147-A177-3AD203B41FA5}">
                      <a16:colId xmlns:a16="http://schemas.microsoft.com/office/drawing/2014/main" val="277088956"/>
                    </a:ext>
                  </a:extLst>
                </a:gridCol>
              </a:tblGrid>
              <a:tr h="16822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316635155"/>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8.4%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196193841"/>
                  </a:ext>
                </a:extLst>
              </a:tr>
              <a:tr h="177106">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1794078"/>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83.6%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7.0%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112016"/>
                  </a:ext>
                </a:extLst>
              </a:tr>
              <a:tr h="177106">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47796"/>
                  </a:ext>
                </a:extLst>
              </a:tr>
              <a:tr h="177106">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388462"/>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4480639"/>
                  </a:ext>
                </a:extLst>
              </a:tr>
              <a:tr h="177106">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16.4%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9744697"/>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572422980"/>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373419"/>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79.3%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798228710"/>
                  </a:ext>
                </a:extLst>
              </a:tr>
              <a:tr h="177106">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435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68.4%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54.3%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3770371"/>
                  </a:ext>
                </a:extLst>
              </a:tr>
              <a:tr h="177106">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95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15.0%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3211938"/>
                  </a:ext>
                </a:extLst>
              </a:tr>
              <a:tr h="198320">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1925400"/>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5356155"/>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821359"/>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699426"/>
                  </a:ext>
                </a:extLst>
              </a:tr>
              <a:tr h="177106">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1582024"/>
                  </a:ext>
                </a:extLst>
              </a:tr>
              <a:tr h="177106">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256115"/>
                  </a:ext>
                </a:extLst>
              </a:tr>
              <a:tr h="177106">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6864736"/>
                  </a:ext>
                </a:extLst>
              </a:tr>
              <a:tr h="17710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6108776"/>
                  </a:ext>
                </a:extLst>
              </a:tr>
              <a:tr h="177106">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0.1%</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0926962"/>
                  </a:ext>
                </a:extLst>
              </a:tr>
              <a:tr h="17710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1.8%</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214400"/>
                  </a:ext>
                </a:extLst>
              </a:tr>
              <a:tr h="177106">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890614267"/>
                  </a:ext>
                </a:extLst>
              </a:tr>
              <a:tr h="177106">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3</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kern="1200" dirty="0">
                          <a:solidFill>
                            <a:srgbClr val="12447D"/>
                          </a:solidFill>
                          <a:effectLst/>
                          <a:latin typeface="Calibri" panose="020F0502020204030204" pitchFamily="34" charset="0"/>
                          <a:ea typeface="+mn-ea"/>
                          <a:cs typeface="+mn-cs"/>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0.34%</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035418"/>
                  </a:ext>
                </a:extLst>
              </a:tr>
              <a:tr h="177106">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kern="1200" dirty="0">
                          <a:solidFill>
                            <a:srgbClr val="12447D"/>
                          </a:solidFill>
                          <a:effectLst/>
                          <a:latin typeface="Calibri" panose="020F0502020204030204" pitchFamily="34" charset="0"/>
                          <a:ea typeface="+mn-ea"/>
                          <a:cs typeface="+mn-cs"/>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effectLst/>
                          <a:latin typeface="Calibri" panose="020F0502020204030204" pitchFamily="34" charset="0"/>
                        </a:rPr>
                        <a:t>0.00%</a:t>
                      </a:r>
                      <a:endParaRPr lang="en-GB" sz="12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399411"/>
                  </a:ext>
                </a:extLst>
              </a:tr>
              <a:tr h="168269">
                <a:tc>
                  <a:txBody>
                    <a:bodyPr/>
                    <a:lstStyle/>
                    <a:p>
                      <a:pPr algn="l" fontAlgn="ctr"/>
                      <a:r>
                        <a:rPr lang="en-GB" sz="1200" u="none" strike="noStrike" kern="1200" dirty="0">
                          <a:solidFill>
                            <a:schemeClr val="tx1"/>
                          </a:solidFill>
                          <a:effectLst/>
                          <a:latin typeface="Calibri" panose="020F0502020204030204" pitchFamily="34" charset="0"/>
                          <a:ea typeface="+mn-ea"/>
                          <a:cs typeface="+mn-cs"/>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kern="1200" dirty="0">
                          <a:solidFill>
                            <a:schemeClr val="tx1"/>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kern="1200" dirty="0">
                          <a:solidFill>
                            <a:schemeClr val="tx1"/>
                          </a:solidFill>
                          <a:effectLst/>
                          <a:latin typeface="Calibri" panose="020F0502020204030204" pitchFamily="34" charset="0"/>
                          <a:ea typeface="+mn-ea"/>
                          <a:cs typeface="+mn-cs"/>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kern="1200" dirty="0">
                          <a:solidFill>
                            <a:schemeClr val="tx1"/>
                          </a:solidFill>
                          <a:effectLst/>
                          <a:latin typeface="Calibri" panose="020F0502020204030204" pitchFamily="34" charset="0"/>
                          <a:ea typeface="+mn-ea"/>
                          <a:cs typeface="+mn-cs"/>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941977"/>
                  </a:ext>
                </a:extLst>
              </a:tr>
              <a:tr h="283116">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673750029"/>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40604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1 emissions are direct greenhouse gas emissions that occur from sources owned or controlled by HIAL. For Benbecula Airport, the emissions sources in this category are fuels used for heating, power, and the operation of ground support equipment (GSE), fuel burnt during fire training and use of refrigerant gases.</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7" y="431682"/>
            <a:ext cx="9398008" cy="973698"/>
          </a:xfrm>
        </p:spPr>
        <p:txBody>
          <a:bodyPr/>
          <a:lstStyle/>
          <a:p>
            <a:r>
              <a:rPr lang="en-GB" sz="4000" dirty="0">
                <a:solidFill>
                  <a:schemeClr val="tx2"/>
                </a:solidFill>
              </a:rPr>
              <a:t>Benbecula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19007" y="2349089"/>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67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20" name="TextBox 19">
            <a:extLst>
              <a:ext uri="{FF2B5EF4-FFF2-40B4-BE49-F238E27FC236}">
                <a16:creationId xmlns:a16="http://schemas.microsoft.com/office/drawing/2014/main" id="{30613566-8D15-9436-C059-15E4338200A2}"/>
              </a:ext>
            </a:extLst>
          </p:cNvPr>
          <p:cNvSpPr txBox="1"/>
          <p:nvPr/>
        </p:nvSpPr>
        <p:spPr>
          <a:xfrm>
            <a:off x="7924801" y="3006970"/>
            <a:ext cx="3563814" cy="2862322"/>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1 emissions have increased by 53% this year, mostly attributed to fuel used for heating, power, fire training and GSE. </a:t>
            </a:r>
          </a:p>
          <a:p>
            <a:pPr marL="285750" indent="-285750">
              <a:buFont typeface="Arial" panose="020B0604020202020204" pitchFamily="34" charset="0"/>
              <a:buChar char="•"/>
            </a:pPr>
            <a:r>
              <a:rPr lang="en-GB" dirty="0">
                <a:solidFill>
                  <a:srgbClr val="12447D"/>
                </a:solidFill>
                <a:latin typeface="Calibri" panose="020F0502020204030204" pitchFamily="34" charset="0"/>
              </a:rPr>
              <a:t>GSE emissions and tenant natural gas have been re-classified from Scope 3 to Scope 1 this year, which accounts for the increase. </a:t>
            </a:r>
          </a:p>
        </p:txBody>
      </p:sp>
      <p:pic>
        <p:nvPicPr>
          <p:cNvPr id="5" name="Picture 4">
            <a:extLst>
              <a:ext uri="{FF2B5EF4-FFF2-40B4-BE49-F238E27FC236}">
                <a16:creationId xmlns:a16="http://schemas.microsoft.com/office/drawing/2014/main" id="{E09641F7-AEC0-0478-BBBB-0085EBEC1B49}"/>
              </a:ext>
            </a:extLst>
          </p:cNvPr>
          <p:cNvPicPr>
            <a:picLocks noChangeAspect="1"/>
          </p:cNvPicPr>
          <p:nvPr/>
        </p:nvPicPr>
        <p:blipFill>
          <a:blip r:embed="rId3"/>
          <a:stretch>
            <a:fillRect/>
          </a:stretch>
        </p:blipFill>
        <p:spPr>
          <a:xfrm>
            <a:off x="2164306" y="3350936"/>
            <a:ext cx="3253705" cy="2641510"/>
          </a:xfrm>
          <a:prstGeom prst="rect">
            <a:avLst/>
          </a:prstGeom>
        </p:spPr>
      </p:pic>
      <p:pic>
        <p:nvPicPr>
          <p:cNvPr id="13" name="Picture 12">
            <a:extLst>
              <a:ext uri="{FF2B5EF4-FFF2-40B4-BE49-F238E27FC236}">
                <a16:creationId xmlns:a16="http://schemas.microsoft.com/office/drawing/2014/main" id="{1C6D7E30-8C66-09AE-C800-8EFA74A4C164}"/>
              </a:ext>
            </a:extLst>
          </p:cNvPr>
          <p:cNvPicPr>
            <a:picLocks noChangeAspect="1"/>
          </p:cNvPicPr>
          <p:nvPr/>
        </p:nvPicPr>
        <p:blipFill>
          <a:blip r:embed="rId4"/>
          <a:stretch>
            <a:fillRect/>
          </a:stretch>
        </p:blipFill>
        <p:spPr>
          <a:xfrm>
            <a:off x="5882447" y="4275014"/>
            <a:ext cx="1497839" cy="827165"/>
          </a:xfrm>
          <a:prstGeom prst="rect">
            <a:avLst/>
          </a:prstGeom>
        </p:spPr>
      </p:pic>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2 emissions are those associated with the consumption of electricity at the airport. Electricity emissions are reported under 2 approaches: </a:t>
            </a:r>
          </a:p>
          <a:p>
            <a:pPr marL="0" indent="0" algn="just">
              <a:buNone/>
            </a:pPr>
            <a:r>
              <a:rPr lang="en-GB" sz="1800" b="1" dirty="0">
                <a:solidFill>
                  <a:srgbClr val="12447D"/>
                </a:solidFill>
                <a:latin typeface="Calibri" panose="020F0502020204030204" pitchFamily="34" charset="0"/>
              </a:rPr>
              <a:t>Location-based</a:t>
            </a:r>
            <a:r>
              <a:rPr lang="en-GB" sz="1800" dirty="0">
                <a:solidFill>
                  <a:srgbClr val="12447D"/>
                </a:solidFill>
                <a:latin typeface="Calibri" panose="020F0502020204030204" pitchFamily="34" charset="0"/>
              </a:rPr>
              <a:t>: 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12447D"/>
                </a:solidFill>
                <a:latin typeface="Calibri" panose="020F0502020204030204" pitchFamily="34" charset="0"/>
              </a:rPr>
              <a:t>Market-based: </a:t>
            </a:r>
            <a:r>
              <a:rPr lang="en-GB" sz="1800" dirty="0">
                <a:solidFill>
                  <a:srgbClr val="12447D"/>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421455" cy="973698"/>
          </a:xfrm>
        </p:spPr>
        <p:txBody>
          <a:bodyPr/>
          <a:lstStyle/>
          <a:p>
            <a:r>
              <a:rPr lang="en-GB" sz="4000" dirty="0">
                <a:solidFill>
                  <a:schemeClr val="tx2"/>
                </a:solidFill>
              </a:rPr>
              <a:t>Benbecula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95						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2 emissions have increased by 4 tonnes CO</a:t>
            </a:r>
            <a:r>
              <a:rPr lang="en-GB" baseline="-25000" dirty="0">
                <a:solidFill>
                  <a:srgbClr val="12447D"/>
                </a:solidFill>
                <a:latin typeface="Calibri" panose="020F0502020204030204" pitchFamily="34" charset="0"/>
              </a:rPr>
              <a:t>2</a:t>
            </a:r>
            <a:r>
              <a:rPr lang="en-GB" dirty="0">
                <a:solidFill>
                  <a:srgbClr val="12447D"/>
                </a:solidFill>
                <a:latin typeface="Calibri" panose="020F0502020204030204" pitchFamily="34" charset="0"/>
              </a:rPr>
              <a:t>e on the previous year. </a:t>
            </a:r>
          </a:p>
          <a:p>
            <a:pPr marL="285750" indent="-285750">
              <a:buFont typeface="Arial" panose="020B0604020202020204" pitchFamily="34" charset="0"/>
              <a:buChar char="•"/>
            </a:pPr>
            <a:r>
              <a:rPr lang="en-GB" dirty="0">
                <a:solidFill>
                  <a:srgbClr val="12447D"/>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3 emissions are indirect greenhouse gas emissions that arise as a consequence of the activities of HIAL, but occur from sources not owned or controlled by the company. For </a:t>
            </a:r>
            <a:r>
              <a:rPr lang="en-GB" sz="1800" dirty="0" err="1">
                <a:solidFill>
                  <a:srgbClr val="12447D"/>
                </a:solidFill>
                <a:latin typeface="Calibri" panose="020F0502020204030204" pitchFamily="34" charset="0"/>
              </a:rPr>
              <a:t>Benbecula</a:t>
            </a:r>
            <a:r>
              <a:rPr lang="en-GB" sz="1800" dirty="0">
                <a:solidFill>
                  <a:srgbClr val="12447D"/>
                </a:solidFill>
                <a:latin typeface="Calibri" panose="020F0502020204030204" pitchFamily="34" charset="0"/>
              </a:rPr>
              <a:t> Airport, the major emission source in this category is from aircrafts’ aviation fuel. As an airport operator, HIAL reports on the emissions associated with aircraft movements around the airport, i.e. taxi-</a:t>
            </a:r>
            <a:r>
              <a:rPr lang="en-GB" sz="1800" dirty="0" err="1">
                <a:solidFill>
                  <a:srgbClr val="12447D"/>
                </a:solidFill>
                <a:latin typeface="Calibri" panose="020F0502020204030204" pitchFamily="34" charset="0"/>
              </a:rPr>
              <a:t>ing</a:t>
            </a:r>
            <a:r>
              <a:rPr lang="en-GB" sz="1800" dirty="0">
                <a:solidFill>
                  <a:srgbClr val="12447D"/>
                </a:solidFill>
                <a:latin typeface="Calibri" panose="020F0502020204030204" pitchFamily="34" charset="0"/>
              </a:rPr>
              <a:t>, take-off, landing. Other sources in Scope 3 include passenger surface access, staff commute and business travel, waste and water and wastewater treatment.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10031055" cy="973698"/>
          </a:xfrm>
        </p:spPr>
        <p:txBody>
          <a:bodyPr/>
          <a:lstStyle/>
          <a:p>
            <a:r>
              <a:rPr lang="en-GB" sz="4000" dirty="0">
                <a:solidFill>
                  <a:schemeClr val="tx2"/>
                </a:solidFill>
              </a:rPr>
              <a:t>Benbecula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- 634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2" name="Chart 1">
            <a:extLst>
              <a:ext uri="{FF2B5EF4-FFF2-40B4-BE49-F238E27FC236}">
                <a16:creationId xmlns:a16="http://schemas.microsoft.com/office/drawing/2014/main" id="{AFA92C9E-DF75-40F2-B2B0-9D8B03D531C9}"/>
              </a:ext>
            </a:extLst>
          </p:cNvPr>
          <p:cNvGraphicFramePr>
            <a:graphicFrameLocks/>
          </p:cNvGraphicFramePr>
          <p:nvPr>
            <p:extLst>
              <p:ext uri="{D42A27DB-BD31-4B8C-83A1-F6EECF244321}">
                <p14:modId xmlns:p14="http://schemas.microsoft.com/office/powerpoint/2010/main" val="1741771676"/>
              </p:ext>
            </p:extLst>
          </p:nvPr>
        </p:nvGraphicFramePr>
        <p:xfrm>
          <a:off x="719006" y="3615096"/>
          <a:ext cx="10746067" cy="2471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47.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slideId":"638080838681286031","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080838681297489","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778400-20EB-437E-BE69-8FB8760BB89A}">
  <ds:schemaRefs/>
</ds:datastoreItem>
</file>

<file path=customXml/itemProps2.xml><?xml version="1.0" encoding="utf-8"?>
<ds:datastoreItem xmlns:ds="http://schemas.openxmlformats.org/officeDocument/2006/customXml" ds:itemID="{E3F38FBD-55E9-4599-8988-F2848B7945E8}">
  <ds:schemaRefs/>
</ds:datastoreItem>
</file>

<file path=customXml/itemProps3.xml><?xml version="1.0" encoding="utf-8"?>
<ds:datastoreItem xmlns:ds="http://schemas.openxmlformats.org/officeDocument/2006/customXml" ds:itemID="{499DD660-EBB2-4FC9-BB87-FE0E38073F60}">
  <ds:schemaRefs/>
</ds:datastoreItem>
</file>

<file path=customXml/itemProps4.xml><?xml version="1.0" encoding="utf-8"?>
<ds:datastoreItem xmlns:ds="http://schemas.openxmlformats.org/officeDocument/2006/customXml" ds:itemID="{1001D2A2-86A7-4DA0-AEC9-BC070DDB4042}">
  <ds:schemaRefs/>
</ds:datastoreItem>
</file>

<file path=customXml/itemProps5.xml><?xml version="1.0" encoding="utf-8"?>
<ds:datastoreItem xmlns:ds="http://schemas.openxmlformats.org/officeDocument/2006/customXml" ds:itemID="{1A8EC5A8-AFF0-42F3-9A74-BE4B5AC2B294}"/>
</file>

<file path=customXml/itemProps6.xml><?xml version="1.0" encoding="utf-8"?>
<ds:datastoreItem xmlns:ds="http://schemas.openxmlformats.org/officeDocument/2006/customXml" ds:itemID="{1A385346-DF5E-41AB-A085-AF6D72B58085}"/>
</file>

<file path=customXml/itemProps7.xml><?xml version="1.0" encoding="utf-8"?>
<ds:datastoreItem xmlns:ds="http://schemas.openxmlformats.org/officeDocument/2006/customXml" ds:itemID="{3D439B79-D2F2-4769-9CDA-F12EE0B75E8F}"/>
</file>

<file path=docProps/app.xml><?xml version="1.0" encoding="utf-8"?>
<Properties xmlns="http://schemas.openxmlformats.org/officeDocument/2006/extended-properties" xmlns:vt="http://schemas.openxmlformats.org/officeDocument/2006/docPropsVTypes">
  <TotalTime>3269</TotalTime>
  <Words>3051</Words>
  <Application>Microsoft Office PowerPoint</Application>
  <PresentationFormat>Widescreen</PresentationFormat>
  <Paragraphs>537</Paragraphs>
  <Slides>18</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1_Office Theme</vt:lpstr>
      <vt:lpstr>RICARDO_INTROS</vt:lpstr>
      <vt:lpstr>Benbecula Airport  Carbon Footprint 2024 </vt:lpstr>
      <vt:lpstr>Contents</vt:lpstr>
      <vt:lpstr>Introduction </vt:lpstr>
      <vt:lpstr>Methodology overview</vt:lpstr>
      <vt:lpstr>Benbecula Airport 2024 Footprint - Summary </vt:lpstr>
      <vt:lpstr>Benbecula Airport 2024 Footprint – By emissions source</vt:lpstr>
      <vt:lpstr>Benbecula Airport 2024 Footprint – Scope 1</vt:lpstr>
      <vt:lpstr>Benbecula Airport 2024 Footprint – Scope 2</vt:lpstr>
      <vt:lpstr>Benbecula Airport 2024 Footprint – Scope 3</vt:lpstr>
      <vt:lpstr>Benbecula Airport 2024 Footprint – Market based emissions</vt:lpstr>
      <vt:lpstr>Benbecula Airport annual emissions trends (tonnes CO2e) </vt:lpstr>
      <vt:lpstr>Benbecula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Gayle Barclay</cp:lastModifiedBy>
  <cp:revision>44</cp:revision>
  <dcterms:created xsi:type="dcterms:W3CDTF">2024-09-26T07:25:38Z</dcterms:created>
  <dcterms:modified xsi:type="dcterms:W3CDTF">2025-01-06T09:35:10Z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ies>
</file>