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703" r:id="rId9"/>
  </p:sldMasterIdLst>
  <p:notesMasterIdLst>
    <p:notesMasterId r:id="rId28"/>
  </p:notesMasterIdLst>
  <p:sldIdLst>
    <p:sldId id="269" r:id="rId10"/>
    <p:sldId id="270" r:id="rId11"/>
    <p:sldId id="280" r:id="rId12"/>
    <p:sldId id="353" r:id="rId13"/>
    <p:sldId id="352" r:id="rId14"/>
    <p:sldId id="284" r:id="rId15"/>
    <p:sldId id="320" r:id="rId16"/>
    <p:sldId id="357" r:id="rId17"/>
    <p:sldId id="358" r:id="rId18"/>
    <p:sldId id="364" r:id="rId19"/>
    <p:sldId id="360" r:id="rId20"/>
    <p:sldId id="362" r:id="rId21"/>
    <p:sldId id="322" r:id="rId22"/>
    <p:sldId id="363" r:id="rId23"/>
    <p:sldId id="369" r:id="rId24"/>
    <p:sldId id="366" r:id="rId25"/>
    <p:sldId id="367" r:id="rId26"/>
    <p:sldId id="3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CA214-37CF-B300-E2F9-8C2EC25A25BA}" name="Dave Allen" initials="DA" userId="S::dave.allen@watermangroup.com::f6fb5da4-6e15-4626-9387-5dcf9d314264" providerId="AD"/>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D"/>
    <a:srgbClr val="9E3316"/>
    <a:srgbClr val="17643E"/>
    <a:srgbClr val="015F68"/>
    <a:srgbClr val="4989C8"/>
    <a:srgbClr val="714B79"/>
    <a:srgbClr val="17385F"/>
    <a:srgbClr val="ED7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66"/>
      </p:cViewPr>
      <p:guideLst>
        <p:guide orient="horz" pos="2137"/>
        <p:guide pos="3817"/>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 Id="rId8"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Davies" userId="S::kdavies@hial.co.uk::4e5ae92a-8c19-48ca-8138-0d4187742898" providerId="AD" clId="Web-{2CA569E4-8B6B-4690-4DED-64E92E464AE7}"/>
    <pc:docChg chg="mod modMainMaster">
      <pc:chgData name="Kate Davies" userId="S::kdavies@hial.co.uk::4e5ae92a-8c19-48ca-8138-0d4187742898" providerId="AD" clId="Web-{2CA569E4-8B6B-4690-4DED-64E92E464AE7}" dt="2025-03-24T12:36:41.118" v="1" actId="33475"/>
      <pc:docMkLst>
        <pc:docMk/>
      </pc:docMkLst>
      <pc:sldMasterChg chg="addSp">
        <pc:chgData name="Kate Davies" userId="S::kdavies@hial.co.uk::4e5ae92a-8c19-48ca-8138-0d4187742898" providerId="AD" clId="Web-{2CA569E4-8B6B-4690-4DED-64E92E464AE7}" dt="2025-03-24T12:36:41.103" v="0" actId="33475"/>
        <pc:sldMasterMkLst>
          <pc:docMk/>
          <pc:sldMasterMk cId="369659886" sldId="2147483660"/>
        </pc:sldMasterMkLst>
        <pc:spChg chg="add">
          <ac:chgData name="Kate Davies" userId="S::kdavies@hial.co.uk::4e5ae92a-8c19-48ca-8138-0d4187742898" providerId="AD" clId="Web-{2CA569E4-8B6B-4690-4DED-64E92E464AE7}" dt="2025-03-24T12:36:41.103" v="0" actId="33475"/>
          <ac:spMkLst>
            <pc:docMk/>
            <pc:sldMasterMk cId="369659886" sldId="2147483660"/>
            <ac:spMk id="10" creationId="{EA0AAD7D-60B2-2C11-EDCB-782B5A82AB80}"/>
          </ac:spMkLst>
        </pc:spChg>
      </pc:sldMasterChg>
      <pc:sldMasterChg chg="addSp">
        <pc:chgData name="Kate Davies" userId="S::kdavies@hial.co.uk::4e5ae92a-8c19-48ca-8138-0d4187742898" providerId="AD" clId="Web-{2CA569E4-8B6B-4690-4DED-64E92E464AE7}" dt="2025-03-24T12:36:41.103" v="0" actId="33475"/>
        <pc:sldMasterMkLst>
          <pc:docMk/>
          <pc:sldMasterMk cId="155191357" sldId="2147483703"/>
        </pc:sldMasterMkLst>
        <pc:spChg chg="add">
          <ac:chgData name="Kate Davies" userId="S::kdavies@hial.co.uk::4e5ae92a-8c19-48ca-8138-0d4187742898" providerId="AD" clId="Web-{2CA569E4-8B6B-4690-4DED-64E92E464AE7}" dt="2025-03-24T12:36:41.103" v="0" actId="33475"/>
          <ac:spMkLst>
            <pc:docMk/>
            <pc:sldMasterMk cId="155191357" sldId="2147483703"/>
            <ac:spMk id="19" creationId="{B75F9B15-6F69-C9BC-551E-3E59A47D5581}"/>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'BAR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622-4357-A441-DEFAF2EB0E6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622-4357-A441-DEFAF2EB0E6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622-4357-A441-DEFAF2EB0E6F}"/>
              </c:ext>
            </c:extLst>
          </c:dPt>
          <c:dLbls>
            <c:dLbl>
              <c:idx val="0"/>
              <c:layout>
                <c:manualLayout>
                  <c:x val="-5.225362907625631E-2"/>
                  <c:y val="-1.5576633479851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22-4357-A441-DEFAF2EB0E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'BAR - CHARTS'!$B$11:$B$13</c:f>
              <c:strCache>
                <c:ptCount val="3"/>
                <c:pt idx="0">
                  <c:v>Scope 1</c:v>
                </c:pt>
                <c:pt idx="1">
                  <c:v>Scope 2</c:v>
                </c:pt>
                <c:pt idx="2">
                  <c:v>Scope 3</c:v>
                </c:pt>
              </c:strCache>
            </c:strRef>
          </c:cat>
          <c:val>
            <c:numRef>
              <c:f>'BAR - CHARTS'!$D$11:$D$13</c:f>
              <c:numCache>
                <c:formatCode>0.0%</c:formatCode>
                <c:ptCount val="3"/>
                <c:pt idx="0">
                  <c:v>1.6853932584269662E-2</c:v>
                </c:pt>
                <c:pt idx="1">
                  <c:v>0.2808988764044944</c:v>
                </c:pt>
                <c:pt idx="2">
                  <c:v>0.702247191011236</c:v>
                </c:pt>
              </c:numCache>
            </c:numRef>
          </c:val>
          <c:extLst>
            <c:ext xmlns:c16="http://schemas.microsoft.com/office/drawing/2014/chart" uri="{C3380CC4-5D6E-409C-BE32-E72D297353CC}">
              <c16:uniqueId val="{00000006-C622-4357-A441-DEFAF2EB0E6F}"/>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'BAR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C622-4357-A441-DEFAF2EB0E6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C622-4357-A441-DEFAF2EB0E6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C622-4357-A441-DEFAF2EB0E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'BAR - CHARTS'!$B$11:$B$13</c15:sqref>
                        </c15:formulaRef>
                      </c:ext>
                    </c:extLst>
                    <c:strCache>
                      <c:ptCount val="3"/>
                      <c:pt idx="0">
                        <c:v>Scope 1</c:v>
                      </c:pt>
                      <c:pt idx="1">
                        <c:v>Scope 2</c:v>
                      </c:pt>
                      <c:pt idx="2">
                        <c:v>Scope 3</c:v>
                      </c:pt>
                    </c:strCache>
                  </c:strRef>
                </c:cat>
                <c:val>
                  <c:numRef>
                    <c:extLst>
                      <c:ext uri="{02D57815-91ED-43cb-92C2-25804820EDAC}">
                        <c15:formulaRef>
                          <c15:sqref>'BAR - CHARTS'!$C$11:$C$13</c15:sqref>
                        </c15:formulaRef>
                      </c:ext>
                    </c:extLst>
                    <c:numCache>
                      <c:formatCode>#,##0</c:formatCode>
                      <c:ptCount val="3"/>
                      <c:pt idx="0">
                        <c:v>3</c:v>
                      </c:pt>
                      <c:pt idx="1">
                        <c:v>50</c:v>
                      </c:pt>
                      <c:pt idx="2">
                        <c:v>125</c:v>
                      </c:pt>
                    </c:numCache>
                  </c:numRef>
                </c:val>
                <c:extLst>
                  <c:ext xmlns:c16="http://schemas.microsoft.com/office/drawing/2014/chart" uri="{C3380CC4-5D6E-409C-BE32-E72D297353CC}">
                    <c16:uniqueId val="{0000000D-C622-4357-A441-DEFAF2EB0E6F}"/>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'BAR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F40-411E-9EF0-C92A694C12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F40-411E-9EF0-C92A694C125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F40-411E-9EF0-C92A694C1254}"/>
              </c:ext>
            </c:extLst>
          </c:dPt>
          <c:dLbls>
            <c:dLbl>
              <c:idx val="0"/>
              <c:layout>
                <c:manualLayout>
                  <c:x val="3.03941889153676E-2"/>
                  <c:y val="-1.4346724588914928E-4"/>
                </c:manualLayout>
              </c:layout>
              <c:tx>
                <c:rich>
                  <a:bodyPr/>
                  <a:lstStyle/>
                  <a:p>
                    <a:fld id="{2BAFF273-C215-4E4B-A0A9-F525D7E1C739}" type="VALUE">
                      <a:rPr lang="en-US">
                        <a:latin typeface="Calibri" panose="020F0502020204030204" pitchFamily="34" charset="0"/>
                        <a:cs typeface="Calibri" panose="020F050202020403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40-411E-9EF0-C92A694C1254}"/>
                </c:ext>
              </c:extLst>
            </c:dLbl>
            <c:dLbl>
              <c:idx val="1"/>
              <c:delete val="1"/>
              <c:extLst>
                <c:ext xmlns:c15="http://schemas.microsoft.com/office/drawing/2012/chart" uri="{CE6537A1-D6FC-4f65-9D91-7224C49458BB}"/>
                <c:ext xmlns:c16="http://schemas.microsoft.com/office/drawing/2014/chart" uri="{C3380CC4-5D6E-409C-BE32-E72D297353CC}">
                  <c16:uniqueId val="{00000003-5F40-411E-9EF0-C92A694C125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'BAR - CHARTS'!$F$11:$F$13</c:f>
              <c:strCache>
                <c:ptCount val="3"/>
                <c:pt idx="0">
                  <c:v>Scope 1</c:v>
                </c:pt>
                <c:pt idx="1">
                  <c:v>Scope 2</c:v>
                </c:pt>
                <c:pt idx="2">
                  <c:v>Scope 3</c:v>
                </c:pt>
              </c:strCache>
            </c:strRef>
          </c:cat>
          <c:val>
            <c:numRef>
              <c:f>'BAR - CHARTS'!$H$11:$H$13</c:f>
              <c:numCache>
                <c:formatCode>0.0%</c:formatCode>
                <c:ptCount val="3"/>
                <c:pt idx="0">
                  <c:v>2.34375E-2</c:v>
                </c:pt>
                <c:pt idx="1">
                  <c:v>0</c:v>
                </c:pt>
                <c:pt idx="2">
                  <c:v>0.9765625</c:v>
                </c:pt>
              </c:numCache>
            </c:numRef>
          </c:val>
          <c:extLst>
            <c:ext xmlns:c16="http://schemas.microsoft.com/office/drawing/2014/chart" uri="{C3380CC4-5D6E-409C-BE32-E72D297353CC}">
              <c16:uniqueId val="{00000006-5F40-411E-9EF0-C92A694C1254}"/>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'BAR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5F40-411E-9EF0-C92A694C125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5F40-411E-9EF0-C92A694C125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5F40-411E-9EF0-C92A694C12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'BAR - CHARTS'!$F$11:$F$13</c15:sqref>
                        </c15:formulaRef>
                      </c:ext>
                    </c:extLst>
                    <c:strCache>
                      <c:ptCount val="3"/>
                      <c:pt idx="0">
                        <c:v>Scope 1</c:v>
                      </c:pt>
                      <c:pt idx="1">
                        <c:v>Scope 2</c:v>
                      </c:pt>
                      <c:pt idx="2">
                        <c:v>Scope 3</c:v>
                      </c:pt>
                    </c:strCache>
                  </c:strRef>
                </c:cat>
                <c:val>
                  <c:numRef>
                    <c:extLst>
                      <c:ext uri="{02D57815-91ED-43cb-92C2-25804820EDAC}">
                        <c15:formulaRef>
                          <c15:sqref>'BAR - CHARTS'!$G$11:$G$13</c15:sqref>
                        </c15:formulaRef>
                      </c:ext>
                    </c:extLst>
                    <c:numCache>
                      <c:formatCode>#,##0</c:formatCode>
                      <c:ptCount val="3"/>
                      <c:pt idx="0">
                        <c:v>3</c:v>
                      </c:pt>
                      <c:pt idx="1">
                        <c:v>0</c:v>
                      </c:pt>
                      <c:pt idx="2">
                        <c:v>125</c:v>
                      </c:pt>
                    </c:numCache>
                  </c:numRef>
                </c:val>
                <c:extLst>
                  <c:ext xmlns:c16="http://schemas.microsoft.com/office/drawing/2014/chart" uri="{C3380CC4-5D6E-409C-BE32-E72D297353CC}">
                    <c16:uniqueId val="{0000000D-5F40-411E-9EF0-C92A694C1254}"/>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46663948508635E-3"/>
          <c:y val="2.382211084653401E-2"/>
          <c:w val="0.77801602985594687"/>
          <c:h val="0.80224991256390166"/>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00-482D-A45D-B764DA8003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00-482D-A45D-B764DA8003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00-482D-A45D-B764DA8003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00-482D-A45D-B764DA8003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00-482D-A45D-B764DA8003D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00-482D-A45D-B764DA8003D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00-482D-A45D-B764DA8003D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D00-482D-A45D-B764DA8003D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D00-482D-A45D-B764DA8003DD}"/>
              </c:ext>
            </c:extLst>
          </c:dPt>
          <c:dLbls>
            <c:dLbl>
              <c:idx val="6"/>
              <c:layout>
                <c:manualLayout>
                  <c:x val="2.2091236814212163E-2"/>
                  <c:y val="-2.719139529337072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5E62DD3C-A38F-4CA4-8200-255E8001B210}"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5.9833287577195138E-2"/>
                      <c:h val="0.10783825353985305"/>
                    </c:manualLayout>
                  </c15:layout>
                  <c15:dlblFieldTable/>
                  <c15:showDataLabelsRange val="0"/>
                </c:ext>
                <c:ext xmlns:c16="http://schemas.microsoft.com/office/drawing/2014/chart" uri="{C3380CC4-5D6E-409C-BE32-E72D297353CC}">
                  <c16:uniqueId val="{0000000D-3D00-482D-A45D-B764DA8003DD}"/>
                </c:ext>
              </c:extLst>
            </c:dLbl>
            <c:dLbl>
              <c:idx val="7"/>
              <c:layout>
                <c:manualLayout>
                  <c:x val="-3.0202357220259638E-3"/>
                  <c:y val="3.641328563097343E-2"/>
                </c:manualLayout>
              </c:layout>
              <c:tx>
                <c:rich>
                  <a:bodyPr/>
                  <a:lstStyle/>
                  <a:p>
                    <a:fld id="{67DF8121-134C-46BB-B2F4-815C13AAAE3E}" type="VALUE">
                      <a:rPr lang="en-US">
                        <a:latin typeface="Calibri" panose="020F0502020204030204" pitchFamily="34" charset="0"/>
                        <a:cs typeface="Calibri" panose="020F0502020204030204" pitchFamily="34" charset="0"/>
                      </a:rPr>
                      <a:pPr/>
                      <a:t>[VALUE]</a:t>
                    </a:fld>
                    <a:endParaRPr lang="en-US"/>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3D00-482D-A45D-B764DA8003DD}"/>
                </c:ext>
              </c:extLst>
            </c:dLbl>
            <c:dLbl>
              <c:idx val="8"/>
              <c:tx>
                <c:rich>
                  <a:bodyPr/>
                  <a:lstStyle/>
                  <a:p>
                    <a:fld id="{9D83C0D5-0130-4E65-A72E-39540B968D68}" type="PERCENTAGE">
                      <a:rPr lang="en-US">
                        <a:latin typeface="Calibri" panose="020F0502020204030204" pitchFamily="34" charset="0"/>
                        <a:cs typeface="Calibri" panose="020F0502020204030204" pitchFamily="34" charset="0"/>
                      </a:rPr>
                      <a:pPr/>
                      <a:t>[PERCENTAGE]</a:t>
                    </a:fld>
                    <a:endParaRPr lang="en-US"/>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3D00-482D-A45D-B764DA8003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('BAR - CHARTS'!$B$217:$B$220,'BAR - CHARTS'!$B$222:$B$223,'BAR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('BAR - CHARTS'!$D$217:$D$220,'BAR - CHARTS'!$D$222:$D$223,'BAR - CHARTS'!$D$230:$D$231)</c:f>
              <c:numCache>
                <c:formatCode>0.0%</c:formatCode>
                <c:ptCount val="8"/>
                <c:pt idx="0">
                  <c:v>0.52900000000000003</c:v>
                </c:pt>
                <c:pt idx="1">
                  <c:v>4.5999999999999999E-2</c:v>
                </c:pt>
                <c:pt idx="2">
                  <c:v>6.9000000000000006E-2</c:v>
                </c:pt>
                <c:pt idx="3">
                  <c:v>0.11</c:v>
                </c:pt>
                <c:pt idx="4">
                  <c:v>0.13400000000000001</c:v>
                </c:pt>
                <c:pt idx="5">
                  <c:v>5.0000000000000001E-3</c:v>
                </c:pt>
                <c:pt idx="6">
                  <c:v>8.0000000000000002E-3</c:v>
                </c:pt>
                <c:pt idx="7">
                  <c:v>9.9000000000000005E-2</c:v>
                </c:pt>
              </c:numCache>
              <c:extLst/>
            </c:numRef>
          </c:val>
          <c:extLst>
            <c:ext xmlns:c16="http://schemas.microsoft.com/office/drawing/2014/chart" uri="{C3380CC4-5D6E-409C-BE32-E72D297353CC}">
              <c16:uniqueId val="{00000012-3D00-482D-A45D-B764DA8003DD}"/>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491298996753315"/>
          <c:y val="3.210378283416223E-2"/>
          <c:w val="0.23591357932793705"/>
          <c:h val="0.89979179886795313"/>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'BAR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7DA8-4195-A540-978FDB0BCCD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7DA8-4195-A540-978FDB0BCCD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7DA8-4195-A540-978FDB0BCCDB}"/>
              </c:ext>
            </c:extLst>
          </c:dPt>
          <c:val>
            <c:numRef>
              <c:f>'BAR - CHARTS'!$C$165:$G$165</c:f>
              <c:numCache>
                <c:formatCode>#,##0</c:formatCode>
                <c:ptCount val="5"/>
                <c:pt idx="0">
                  <c:v>65</c:v>
                </c:pt>
                <c:pt idx="1">
                  <c:v>56</c:v>
                </c:pt>
                <c:pt idx="2">
                  <c:v>48</c:v>
                </c:pt>
                <c:pt idx="3">
                  <c:v>49</c:v>
                </c:pt>
                <c:pt idx="4">
                  <c:v>50</c:v>
                </c:pt>
              </c:numCache>
            </c:numRef>
          </c:val>
          <c:extLst>
            <c:ext xmlns:c16="http://schemas.microsoft.com/office/drawing/2014/chart" uri="{C3380CC4-5D6E-409C-BE32-E72D297353CC}">
              <c16:uniqueId val="{00000006-7DA8-4195-A540-978FDB0BCCDB}"/>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'BAR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'BAR - CHARTS'!$C$164:$G$164</c:f>
              <c:numCache>
                <c:formatCode>General</c:formatCode>
                <c:ptCount val="5"/>
                <c:pt idx="0">
                  <c:v>2020</c:v>
                </c:pt>
                <c:pt idx="1">
                  <c:v>2021</c:v>
                </c:pt>
                <c:pt idx="2">
                  <c:v>2022</c:v>
                </c:pt>
                <c:pt idx="3">
                  <c:v>2023</c:v>
                </c:pt>
                <c:pt idx="4">
                  <c:v>2024</c:v>
                </c:pt>
              </c:numCache>
            </c:numRef>
          </c:cat>
          <c:val>
            <c:numRef>
              <c:f>'BAR - CHARTS'!$C$166:$G$166</c:f>
              <c:numCache>
                <c:formatCode>#,##0</c:formatCode>
                <c:ptCount val="5"/>
                <c:pt idx="0">
                  <c:v>254227</c:v>
                </c:pt>
                <c:pt idx="1">
                  <c:v>241662</c:v>
                </c:pt>
                <c:pt idx="2">
                  <c:v>224203</c:v>
                </c:pt>
                <c:pt idx="3">
                  <c:v>253467</c:v>
                </c:pt>
                <c:pt idx="4">
                  <c:v>242611</c:v>
                </c:pt>
              </c:numCache>
            </c:numRef>
          </c:val>
          <c:smooth val="0"/>
          <c:extLst>
            <c:ext xmlns:c16="http://schemas.microsoft.com/office/drawing/2014/chart" uri="{C3380CC4-5D6E-409C-BE32-E72D297353CC}">
              <c16:uniqueId val="{00000007-7DA8-4195-A540-978FDB0BCCDB}"/>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16/04/2025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a:t>
            </a:fld>
            <a:endParaRPr lang="en-GB" dirty="0"/>
          </a:p>
        </p:txBody>
      </p:sp>
    </p:spTree>
    <p:extLst>
      <p:ext uri="{BB962C8B-B14F-4D97-AF65-F5344CB8AC3E}">
        <p14:creationId xmlns:p14="http://schemas.microsoft.com/office/powerpoint/2010/main" val="373024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12</a:t>
            </a:fld>
            <a:endParaRPr lang="en-GB" dirty="0"/>
          </a:p>
        </p:txBody>
      </p:sp>
    </p:spTree>
    <p:extLst>
      <p:ext uri="{BB962C8B-B14F-4D97-AF65-F5344CB8AC3E}">
        <p14:creationId xmlns:p14="http://schemas.microsoft.com/office/powerpoint/2010/main" val="305279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13</a:t>
            </a:fld>
            <a:endParaRPr lang="en-GB"/>
          </a:p>
        </p:txBody>
      </p:sp>
    </p:spTree>
    <p:extLst>
      <p:ext uri="{BB962C8B-B14F-4D97-AF65-F5344CB8AC3E}">
        <p14:creationId xmlns:p14="http://schemas.microsoft.com/office/powerpoint/2010/main" val="209504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8DB806-6469-4FA0-8BE0-CB38C0FB8F6F}" type="slidenum">
              <a:rPr lang="en-GB" smtClean="0"/>
              <a:t>14</a:t>
            </a:fld>
            <a:endParaRPr lang="en-GB"/>
          </a:p>
        </p:txBody>
      </p:sp>
    </p:spTree>
    <p:extLst>
      <p:ext uri="{BB962C8B-B14F-4D97-AF65-F5344CB8AC3E}">
        <p14:creationId xmlns:p14="http://schemas.microsoft.com/office/powerpoint/2010/main" val="46214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pPr/>
              <a:t>15</a:t>
            </a:fld>
            <a:endParaRPr lang="en-GB" dirty="0"/>
          </a:p>
        </p:txBody>
      </p:sp>
    </p:spTree>
    <p:extLst>
      <p:ext uri="{BB962C8B-B14F-4D97-AF65-F5344CB8AC3E}">
        <p14:creationId xmlns:p14="http://schemas.microsoft.com/office/powerpoint/2010/main" val="285411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16</a:t>
            </a:fld>
            <a:endParaRPr lang="en-GB"/>
          </a:p>
        </p:txBody>
      </p:sp>
    </p:spTree>
    <p:extLst>
      <p:ext uri="{BB962C8B-B14F-4D97-AF65-F5344CB8AC3E}">
        <p14:creationId xmlns:p14="http://schemas.microsoft.com/office/powerpoint/2010/main" val="405746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10</a:t>
            </a:fld>
            <a:endParaRPr lang="en-GB"/>
          </a:p>
        </p:txBody>
      </p:sp>
    </p:spTree>
    <p:extLst>
      <p:ext uri="{BB962C8B-B14F-4D97-AF65-F5344CB8AC3E}">
        <p14:creationId xmlns:p14="http://schemas.microsoft.com/office/powerpoint/2010/main" val="66874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11</a:t>
            </a:fld>
            <a:endParaRPr lang="en-GB"/>
          </a:p>
        </p:txBody>
      </p:sp>
    </p:spTree>
    <p:extLst>
      <p:ext uri="{BB962C8B-B14F-4D97-AF65-F5344CB8AC3E}">
        <p14:creationId xmlns:p14="http://schemas.microsoft.com/office/powerpoint/2010/main" val="211279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16 April,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16 April,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16 April,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
        <p:nvSpPr>
          <p:cNvPr id="10" name="TextBox 9">
            <a:extLst>
              <a:ext uri="{FF2B5EF4-FFF2-40B4-BE49-F238E27FC236}">
                <a16:creationId xmlns:a16="http://schemas.microsoft.com/office/drawing/2014/main" id="{EA0AAD7D-60B2-2C11-EDCB-782B5A82AB80}"/>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
        <p:nvSpPr>
          <p:cNvPr id="19" name="TextBox 18">
            <a:extLst>
              <a:ext uri="{FF2B5EF4-FFF2-40B4-BE49-F238E27FC236}">
                <a16:creationId xmlns:a16="http://schemas.microsoft.com/office/drawing/2014/main" id="{B75F9B15-6F69-C9BC-551E-3E59A47D5581}"/>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6.xml"/><Relationship Id="rId7" Type="http://schemas.openxmlformats.org/officeDocument/2006/relationships/notesSlide" Target="../notesSlides/notesSlide1.xml"/><Relationship Id="rId2" Type="http://schemas.openxmlformats.org/officeDocument/2006/relationships/customXml" Target="../../customXml/item1.xml"/><Relationship Id="rId1" Type="http://schemas.openxmlformats.org/officeDocument/2006/relationships/customXml" Target="../../customXml/item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11.png"/><Relationship Id="rId4" Type="http://schemas.openxmlformats.org/officeDocument/2006/relationships/tags" Target="../tags/tag47.xm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7.xml"/><Relationship Id="rId1" Type="http://schemas.openxmlformats.org/officeDocument/2006/relationships/customXml" Target="../../customXml/item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solidFill>
                  <a:srgbClr val="4989C8"/>
                </a:solidFill>
              </a:rPr>
              <a:t>Barra Airport </a:t>
            </a:r>
            <a:br>
              <a:rPr lang="en-GB" sz="5400" dirty="0">
                <a:solidFill>
                  <a:srgbClr val="4989C8"/>
                </a:solidFill>
              </a:rPr>
            </a:br>
            <a:r>
              <a:rPr lang="en-GB" sz="5400" dirty="0">
                <a:solidFill>
                  <a:srgbClr val="4989C8"/>
                </a:solidFill>
              </a:rPr>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2" y="6150114"/>
            <a:ext cx="8116959" cy="707886"/>
          </a:xfrm>
          <a:prstGeom prst="rect">
            <a:avLst/>
          </a:prstGeom>
          <a:noFill/>
        </p:spPr>
        <p:txBody>
          <a:bodyPr wrap="square">
            <a:spAutoFit/>
          </a:bodyPr>
          <a:lstStyle/>
          <a:p>
            <a:pPr marL="0" indent="0">
              <a:buNone/>
            </a:pPr>
            <a:r>
              <a:rPr lang="en-GB" sz="2000" dirty="0">
                <a:solidFill>
                  <a:srgbClr val="17385F"/>
                </a:solidFill>
                <a:latin typeface="Calibri" panose="020F0502020204030204" pitchFamily="34" charset="0"/>
              </a:rPr>
              <a:t>Report for </a:t>
            </a:r>
            <a:r>
              <a:rPr lang="en-GB" sz="2000" i="0" dirty="0">
                <a:solidFill>
                  <a:srgbClr val="17385F"/>
                </a:solidFill>
                <a:effectLst/>
                <a:latin typeface="Calibri" panose="020F0502020204030204" pitchFamily="34" charset="0"/>
              </a:rPr>
              <a:t>Highland and Islands Airports Limited (HIAL)</a:t>
            </a:r>
            <a:endParaRPr lang="en-GB" sz="2000" dirty="0">
              <a:solidFill>
                <a:srgbClr val="17385F"/>
              </a:solidFill>
              <a:latin typeface="Calibri" panose="020F0502020204030204" pitchFamily="34" charset="0"/>
            </a:endParaRPr>
          </a:p>
          <a:p>
            <a:pPr marL="0" indent="0">
              <a:buNone/>
            </a:pPr>
            <a:r>
              <a:rPr lang="en-GB" sz="2000" dirty="0">
                <a:solidFill>
                  <a:srgbClr val="17385F"/>
                </a:solidFill>
                <a:latin typeface="Calibri" panose="020F0502020204030204" pitchFamily="34" charset="0"/>
              </a:rPr>
              <a:t>November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8" name="Picture 7">
            <a:extLst>
              <a:ext uri="{FF2B5EF4-FFF2-40B4-BE49-F238E27FC236}">
                <a16:creationId xmlns:a16="http://schemas.microsoft.com/office/drawing/2014/main" id="{1186A12C-F22B-5DB2-4917-C5334AF7B78A}"/>
              </a:ext>
            </a:extLst>
          </p:cNvPr>
          <p:cNvPicPr>
            <a:picLocks noChangeAspect="1"/>
          </p:cNvPicPr>
          <p:nvPr>
            <p:custDataLst>
              <p:tags r:id="rId4"/>
            </p:custDataLst>
          </p:nvPr>
        </p:nvPicPr>
        <p:blipFill rotWithShape="1">
          <a:blip r:embed="rId8">
            <a:extLst>
              <a:ext uri="{28A0092B-C50C-407E-A947-70E740481C1C}">
                <a14:useLocalDpi xmlns:a14="http://schemas.microsoft.com/office/drawing/2010/main" val="0"/>
              </a:ext>
            </a:extLst>
          </a:blip>
          <a:srcRect/>
          <a:stretch/>
        </p:blipFill>
        <p:spPr>
          <a:xfrm>
            <a:off x="164383" y="316041"/>
            <a:ext cx="3486150" cy="1009650"/>
          </a:xfrm>
          <a:prstGeom prst="rect">
            <a:avLst/>
          </a:prstGeom>
        </p:spPr>
      </p:pic>
      <p:pic>
        <p:nvPicPr>
          <p:cNvPr id="1026" name="Picture 2" descr="An opportunity to cater with views of Barra Airport's beach runway ...">
            <a:extLst>
              <a:ext uri="{FF2B5EF4-FFF2-40B4-BE49-F238E27FC236}">
                <a16:creationId xmlns:a16="http://schemas.microsoft.com/office/drawing/2014/main" id="{B28824F3-7A33-CFF7-7218-9D8B2E2A6B6B}"/>
              </a:ext>
            </a:extLst>
          </p:cNvPr>
          <p:cNvPicPr>
            <a:picLocks noGrp="1" noChangeAspect="1" noChangeArrowheads="1"/>
          </p:cNvPicPr>
          <p:nvPr>
            <p:ph type="pic" sz="quarter" idx="13"/>
          </p:nvPr>
        </p:nvPicPr>
        <p:blipFill rotWithShape="1">
          <a:blip r:embed="rId9">
            <a:extLst>
              <a:ext uri="{28A0092B-C50C-407E-A947-70E740481C1C}">
                <a14:useLocalDpi xmlns:a14="http://schemas.microsoft.com/office/drawing/2010/main" val="0"/>
              </a:ext>
            </a:extLst>
          </a:blip>
          <a:srcRect t="523" b="5114"/>
          <a:stretch/>
        </p:blipFill>
        <p:spPr bwMode="auto">
          <a:xfrm>
            <a:off x="0" y="-2"/>
            <a:ext cx="12192000" cy="45894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6189489-998F-D08A-08DC-19AB1B7F67D6}"/>
              </a:ext>
            </a:extLst>
          </p:cNvPr>
          <p:cNvPicPr>
            <a:picLocks noChangeAspect="1"/>
          </p:cNvPicPr>
          <p:nvPr>
            <p:custDataLst>
              <p:tags r:id="rId5"/>
            </p:custDataLst>
          </p:nvPr>
        </p:nvPicPr>
        <p:blipFill rotWithShape="1">
          <a:blip r:embed="rId8">
            <a:extLst>
              <a:ext uri="{28A0092B-C50C-407E-A947-70E740481C1C}">
                <a14:useLocalDpi xmlns:a14="http://schemas.microsoft.com/office/drawing/2010/main" val="0"/>
              </a:ext>
            </a:extLst>
          </a:blip>
          <a:srcRect/>
          <a:stretch/>
        </p:blipFill>
        <p:spPr>
          <a:xfrm>
            <a:off x="316783" y="281755"/>
            <a:ext cx="3486150" cy="1009650"/>
          </a:xfrm>
          <a:prstGeom prst="rect">
            <a:avLst/>
          </a:prstGeom>
        </p:spPr>
      </p:pic>
      <p:pic>
        <p:nvPicPr>
          <p:cNvPr id="10" name="Picture 9">
            <a:extLst>
              <a:ext uri="{FF2B5EF4-FFF2-40B4-BE49-F238E27FC236}">
                <a16:creationId xmlns:a16="http://schemas.microsoft.com/office/drawing/2014/main" id="{8631FF91-168E-259C-18F0-E6EB4BC61CAD}"/>
              </a:ext>
            </a:extLst>
          </p:cNvPr>
          <p:cNvPicPr>
            <a:picLocks noChangeAspect="1"/>
          </p:cNvPicPr>
          <p:nvPr/>
        </p:nvPicPr>
        <p:blipFill>
          <a:blip r:embed="rId10"/>
          <a:stretch>
            <a:fillRect/>
          </a:stretch>
        </p:blipFill>
        <p:spPr>
          <a:xfrm>
            <a:off x="8019888" y="5393487"/>
            <a:ext cx="4172112" cy="1317509"/>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20566" y="422523"/>
            <a:ext cx="12005188" cy="973698"/>
          </a:xfrm>
        </p:spPr>
        <p:txBody>
          <a:bodyPr/>
          <a:lstStyle/>
          <a:p>
            <a:r>
              <a:rPr lang="en-GB" sz="4000" dirty="0">
                <a:solidFill>
                  <a:srgbClr val="4989C8"/>
                </a:solidFill>
              </a:rPr>
              <a:t>Barra Airport 2024 Footprint – Market based emissions</a:t>
            </a:r>
            <a:endParaRPr lang="en-GB" sz="4000" b="0" dirty="0">
              <a:solidFill>
                <a:srgbClr val="4989C8"/>
              </a:solidFill>
            </a:endParaRPr>
          </a:p>
        </p:txBody>
      </p:sp>
      <p:graphicFrame>
        <p:nvGraphicFramePr>
          <p:cNvPr id="3" name="Table 2">
            <a:extLst>
              <a:ext uri="{FF2B5EF4-FFF2-40B4-BE49-F238E27FC236}">
                <a16:creationId xmlns:a16="http://schemas.microsoft.com/office/drawing/2014/main" id="{97DBF1D3-A96B-B7DD-617F-B137B6BC7F24}"/>
              </a:ext>
            </a:extLst>
          </p:cNvPr>
          <p:cNvGraphicFramePr>
            <a:graphicFrameLocks noGrp="1"/>
          </p:cNvGraphicFramePr>
          <p:nvPr>
            <p:extLst>
              <p:ext uri="{D42A27DB-BD31-4B8C-83A1-F6EECF244321}">
                <p14:modId xmlns:p14="http://schemas.microsoft.com/office/powerpoint/2010/main" val="2790292456"/>
              </p:ext>
            </p:extLst>
          </p:nvPr>
        </p:nvGraphicFramePr>
        <p:xfrm>
          <a:off x="796412" y="1094815"/>
          <a:ext cx="9667569" cy="5263386"/>
        </p:xfrm>
        <a:graphic>
          <a:graphicData uri="http://schemas.openxmlformats.org/drawingml/2006/table">
            <a:tbl>
              <a:tblPr/>
              <a:tblGrid>
                <a:gridCol w="3118009">
                  <a:extLst>
                    <a:ext uri="{9D8B030D-6E8A-4147-A177-3AD203B41FA5}">
                      <a16:colId xmlns:a16="http://schemas.microsoft.com/office/drawing/2014/main" val="4160718853"/>
                    </a:ext>
                  </a:extLst>
                </a:gridCol>
                <a:gridCol w="3239942">
                  <a:extLst>
                    <a:ext uri="{9D8B030D-6E8A-4147-A177-3AD203B41FA5}">
                      <a16:colId xmlns:a16="http://schemas.microsoft.com/office/drawing/2014/main" val="4058909064"/>
                    </a:ext>
                  </a:extLst>
                </a:gridCol>
                <a:gridCol w="1428361">
                  <a:extLst>
                    <a:ext uri="{9D8B030D-6E8A-4147-A177-3AD203B41FA5}">
                      <a16:colId xmlns:a16="http://schemas.microsoft.com/office/drawing/2014/main" val="1685743379"/>
                    </a:ext>
                  </a:extLst>
                </a:gridCol>
                <a:gridCol w="1881257">
                  <a:extLst>
                    <a:ext uri="{9D8B030D-6E8A-4147-A177-3AD203B41FA5}">
                      <a16:colId xmlns:a16="http://schemas.microsoft.com/office/drawing/2014/main" val="1520060028"/>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19773354"/>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2.3%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444185191"/>
                  </a:ext>
                </a:extLst>
              </a:tr>
              <a:tr h="177106">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493395"/>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350629"/>
                  </a:ext>
                </a:extLst>
              </a:tr>
              <a:tr h="177106">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188509"/>
                  </a:ext>
                </a:extLst>
              </a:tr>
              <a:tr h="177106">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006030"/>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930711"/>
                  </a:ext>
                </a:extLst>
              </a:tr>
              <a:tr h="177106">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129360"/>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286044082"/>
                  </a:ext>
                </a:extLst>
              </a:tr>
              <a:tr h="177106">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366613"/>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97.7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530805397"/>
                  </a:ext>
                </a:extLst>
              </a:tr>
              <a:tr h="177106">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776628"/>
                  </a:ext>
                </a:extLst>
              </a:tr>
              <a:tr h="177106">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83849"/>
                  </a:ext>
                </a:extLst>
              </a:tr>
              <a:tr h="198320">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6654181"/>
                  </a:ext>
                </a:extLst>
              </a:tr>
              <a:tr h="172271">
                <a:tc>
                  <a:txBody>
                    <a:bodyPr/>
                    <a:lstStyle/>
                    <a:p>
                      <a:pPr algn="l" fontAlgn="ctr"/>
                      <a:r>
                        <a:rPr lang="en-GB" sz="12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596115"/>
                  </a:ext>
                </a:extLst>
              </a:tr>
              <a:tr h="197727">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424536"/>
                  </a:ext>
                </a:extLst>
              </a:tr>
              <a:tr h="177106">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785675"/>
                  </a:ext>
                </a:extLst>
              </a:tr>
              <a:tr h="177106">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440947"/>
                  </a:ext>
                </a:extLst>
              </a:tr>
              <a:tr h="177106">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038492"/>
                  </a:ext>
                </a:extLst>
              </a:tr>
              <a:tr h="177106">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316055"/>
                  </a:ext>
                </a:extLst>
              </a:tr>
              <a:tr h="17710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518123"/>
                  </a:ext>
                </a:extLst>
              </a:tr>
              <a:tr h="177106">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265173"/>
                  </a:ext>
                </a:extLst>
              </a:tr>
              <a:tr h="17710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8684929"/>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282874066"/>
                  </a:ext>
                </a:extLst>
              </a:tr>
              <a:tr h="195103">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447919"/>
                  </a:ext>
                </a:extLst>
              </a:tr>
              <a:tr h="177106">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6287742"/>
                  </a:ext>
                </a:extLst>
              </a:tr>
              <a:tr h="177106">
                <a:tc>
                  <a:txBody>
                    <a:bodyPr/>
                    <a:lstStyle/>
                    <a:p>
                      <a:pPr algn="l" fontAlgn="ctr"/>
                      <a:r>
                        <a:rPr lang="en-GB" sz="12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137043"/>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781869598"/>
                  </a:ext>
                </a:extLst>
              </a:tr>
            </a:tbl>
          </a:graphicData>
        </a:graphic>
      </p:graphicFrame>
    </p:spTree>
    <p:extLst>
      <p:ext uri="{BB962C8B-B14F-4D97-AF65-F5344CB8AC3E}">
        <p14:creationId xmlns:p14="http://schemas.microsoft.com/office/powerpoint/2010/main" val="107892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1" y="422523"/>
            <a:ext cx="11290081" cy="973698"/>
          </a:xfrm>
        </p:spPr>
        <p:txBody>
          <a:bodyPr/>
          <a:lstStyle/>
          <a:p>
            <a:r>
              <a:rPr lang="en-GB" sz="4000" dirty="0">
                <a:solidFill>
                  <a:srgbClr val="4989C8"/>
                </a:solidFill>
              </a:rPr>
              <a:t>Barra Airport annual emissions trends (tonnes CO</a:t>
            </a:r>
            <a:r>
              <a:rPr lang="en-GB" sz="4000" baseline="-25000" dirty="0">
                <a:solidFill>
                  <a:srgbClr val="4989C8"/>
                </a:solidFill>
              </a:rPr>
              <a:t>2</a:t>
            </a:r>
            <a:r>
              <a:rPr lang="en-GB" sz="4000" dirty="0">
                <a:solidFill>
                  <a:srgbClr val="4989C8"/>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237491129"/>
              </p:ext>
            </p:extLst>
          </p:nvPr>
        </p:nvGraphicFramePr>
        <p:xfrm>
          <a:off x="796412" y="1131957"/>
          <a:ext cx="11098159" cy="5367652"/>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7577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200" b="1" i="0" u="none" strike="noStrike" dirty="0">
                          <a:solidFill>
                            <a:srgbClr val="FFFFFF"/>
                          </a:solidFill>
                          <a:effectLst/>
                          <a:latin typeface="Calibri" panose="020F050202020403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246608">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99785">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211014">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244845">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839838296"/>
                  </a:ext>
                </a:extLst>
              </a:tr>
              <a:tr h="259160">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53099">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61021">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kern="1200" dirty="0">
                          <a:solidFill>
                            <a:srgbClr val="12447D"/>
                          </a:solidFill>
                          <a:effectLst/>
                          <a:latin typeface="Calibri" panose="020F0502020204030204" pitchFamily="34" charset="0"/>
                          <a:ea typeface="+mn-ea"/>
                          <a:cs typeface="+mn-cs"/>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1279168"/>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17913EDF-BF61-E453-6C8D-72D5F19ADB6A}"/>
              </a:ext>
            </a:extLst>
          </p:cNvPr>
          <p:cNvSpPr txBox="1"/>
          <p:nvPr/>
        </p:nvSpPr>
        <p:spPr>
          <a:xfrm>
            <a:off x="796412" y="6518030"/>
            <a:ext cx="11208019" cy="261610"/>
          </a:xfrm>
          <a:prstGeom prst="rect">
            <a:avLst/>
          </a:prstGeom>
          <a:noFill/>
        </p:spPr>
        <p:txBody>
          <a:bodyPr wrap="square" rtlCol="0">
            <a:spAutoFit/>
          </a:bodyPr>
          <a:lstStyle/>
          <a:p>
            <a:r>
              <a:rPr lang="en-GB" sz="1050" dirty="0">
                <a:latin typeface="Calibri" panose="020F0502020204030204" pitchFamily="34" charset="0"/>
              </a:rPr>
              <a:t>*Passenger numbers in 2020 suspected to be over-reported due to a data error. **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44012" y="382662"/>
            <a:ext cx="11547988" cy="973698"/>
          </a:xfrm>
        </p:spPr>
        <p:txBody>
          <a:bodyPr/>
          <a:lstStyle/>
          <a:p>
            <a:r>
              <a:rPr lang="en-GB" sz="4000" dirty="0">
                <a:solidFill>
                  <a:srgbClr val="4989C8"/>
                </a:solidFill>
              </a:rPr>
              <a:t>Barra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2013593603"/>
              </p:ext>
            </p:extLst>
          </p:nvPr>
        </p:nvGraphicFramePr>
        <p:xfrm>
          <a:off x="796412" y="1818640"/>
          <a:ext cx="11098159" cy="3972559"/>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84938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099684942"/>
                  </a:ext>
                </a:extLst>
              </a:tr>
              <a:tr h="672714">
                <a:tc>
                  <a:txBody>
                    <a:bodyPr/>
                    <a:lstStyle/>
                    <a:p>
                      <a:pPr algn="ctr" fontAlgn="ctr"/>
                      <a:r>
                        <a:rPr lang="en-GB" sz="1600" b="0" i="0" u="none" strike="noStrike" dirty="0">
                          <a:solidFill>
                            <a:srgbClr val="12447D"/>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6542%*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760699">
                <a:tc>
                  <a:txBody>
                    <a:bodyPr/>
                    <a:lstStyle/>
                    <a:p>
                      <a:pPr algn="ctr" fontAlgn="b"/>
                      <a:r>
                        <a:rPr lang="en-GB" sz="1600" b="0" i="0" u="none" strike="noStrike" dirty="0">
                          <a:solidFill>
                            <a:srgbClr val="12447D"/>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79998">
                <a:tc>
                  <a:txBody>
                    <a:bodyPr/>
                    <a:lstStyle/>
                    <a:p>
                      <a:pPr algn="ctr" fontAlgn="ctr"/>
                      <a:r>
                        <a:rPr lang="en-GB" sz="1600" b="0" i="0" u="none" strike="noStrike" dirty="0">
                          <a:solidFill>
                            <a:srgbClr val="12447D"/>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837407">
                <a:tc>
                  <a:txBody>
                    <a:bodyPr/>
                    <a:lstStyle/>
                    <a:p>
                      <a:pPr algn="ctr" fontAlgn="ctr"/>
                      <a:r>
                        <a:rPr lang="en-GB" sz="1600" b="0" i="0" u="none" strike="noStrike" dirty="0">
                          <a:solidFill>
                            <a:srgbClr val="12447D"/>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12447D"/>
                          </a:solidFill>
                          <a:effectLst/>
                          <a:latin typeface="Calibri" panose="020F0502020204030204" pitchFamily="34" charset="0"/>
                        </a:rPr>
                        <a:t>4347%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12447D"/>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272361">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929%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4F67929F-0873-B2EB-6269-A2DF39EECCEC}"/>
              </a:ext>
            </a:extLst>
          </p:cNvPr>
          <p:cNvSpPr txBox="1"/>
          <p:nvPr/>
        </p:nvSpPr>
        <p:spPr>
          <a:xfrm>
            <a:off x="813996" y="6310920"/>
            <a:ext cx="11208019" cy="415498"/>
          </a:xfrm>
          <a:prstGeom prst="rect">
            <a:avLst/>
          </a:prstGeom>
          <a:noFill/>
        </p:spPr>
        <p:txBody>
          <a:bodyPr wrap="square" rtlCol="0">
            <a:spAutoFit/>
          </a:bodyPr>
          <a:lstStyle/>
          <a:p>
            <a:r>
              <a:rPr lang="en-GB" sz="1050" dirty="0">
                <a:latin typeface="Calibri" panose="020F0502020204030204" pitchFamily="34" charset="0"/>
              </a:rPr>
              <a:t>* Suspected data error in 2023</a:t>
            </a:r>
          </a:p>
          <a:p>
            <a:r>
              <a:rPr lang="en-GB" sz="1050" dirty="0">
                <a:latin typeface="Calibri" panose="020F0502020204030204" pitchFamily="34" charset="0"/>
              </a:rPr>
              <a:t>** Many sources reported under Scope 3 for the first time in 2020 </a:t>
            </a:r>
          </a:p>
        </p:txBody>
      </p:sp>
      <p:cxnSp>
        <p:nvCxnSpPr>
          <p:cNvPr id="4" name="Straight Arrow Connector 3">
            <a:extLst>
              <a:ext uri="{FF2B5EF4-FFF2-40B4-BE49-F238E27FC236}">
                <a16:creationId xmlns:a16="http://schemas.microsoft.com/office/drawing/2014/main" id="{861DB079-D3B1-87A7-10C8-64CADD4AB0AE}"/>
              </a:ext>
            </a:extLst>
          </p:cNvPr>
          <p:cNvCxnSpPr>
            <a:cxnSpLocks/>
          </p:cNvCxnSpPr>
          <p:nvPr/>
        </p:nvCxnSpPr>
        <p:spPr>
          <a:xfrm>
            <a:off x="3540368"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CBF56F71-C403-0559-9EDE-236FC3EE409B}"/>
              </a:ext>
            </a:extLst>
          </p:cNvPr>
          <p:cNvCxnSpPr>
            <a:cxnSpLocks/>
          </p:cNvCxnSpPr>
          <p:nvPr/>
        </p:nvCxnSpPr>
        <p:spPr>
          <a:xfrm flipV="1">
            <a:off x="3540368" y="360426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7595B198-9BB2-4696-9665-E9D88E8AFB8D}"/>
              </a:ext>
            </a:extLst>
          </p:cNvPr>
          <p:cNvCxnSpPr>
            <a:cxnSpLocks/>
          </p:cNvCxnSpPr>
          <p:nvPr/>
        </p:nvCxnSpPr>
        <p:spPr>
          <a:xfrm>
            <a:off x="5357445"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9ECC56A-FA4E-C338-57BA-A0B7367720FA}"/>
              </a:ext>
            </a:extLst>
          </p:cNvPr>
          <p:cNvCxnSpPr>
            <a:cxnSpLocks/>
          </p:cNvCxnSpPr>
          <p:nvPr/>
        </p:nvCxnSpPr>
        <p:spPr>
          <a:xfrm>
            <a:off x="7151076" y="29190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D61888B5-09E3-021D-86AF-60D494E2EBB8}"/>
              </a:ext>
            </a:extLst>
          </p:cNvPr>
          <p:cNvCxnSpPr>
            <a:cxnSpLocks/>
          </p:cNvCxnSpPr>
          <p:nvPr/>
        </p:nvCxnSpPr>
        <p:spPr>
          <a:xfrm flipV="1">
            <a:off x="8757136" y="291904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35D976E7-4ADF-7EAD-E2F5-EE5D72AD0667}"/>
              </a:ext>
            </a:extLst>
          </p:cNvPr>
          <p:cNvCxnSpPr>
            <a:cxnSpLocks/>
          </p:cNvCxnSpPr>
          <p:nvPr/>
        </p:nvCxnSpPr>
        <p:spPr>
          <a:xfrm>
            <a:off x="10740096" y="2919045"/>
            <a:ext cx="0" cy="199879"/>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8AF1D01E-7A2E-E199-3009-D8DA3C84CEE0}"/>
              </a:ext>
            </a:extLst>
          </p:cNvPr>
          <p:cNvCxnSpPr>
            <a:cxnSpLocks/>
          </p:cNvCxnSpPr>
          <p:nvPr/>
        </p:nvCxnSpPr>
        <p:spPr>
          <a:xfrm flipV="1">
            <a:off x="8987495" y="3604260"/>
            <a:ext cx="0" cy="201243"/>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313D182F-4FC3-FB72-640E-B2D9BF0C3CEB}"/>
              </a:ext>
            </a:extLst>
          </p:cNvPr>
          <p:cNvCxnSpPr>
            <a:cxnSpLocks/>
          </p:cNvCxnSpPr>
          <p:nvPr/>
        </p:nvCxnSpPr>
        <p:spPr>
          <a:xfrm flipV="1">
            <a:off x="10808675" y="3604260"/>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E4FB90D7-424C-82A7-8D77-473DC77E4039}"/>
              </a:ext>
            </a:extLst>
          </p:cNvPr>
          <p:cNvCxnSpPr>
            <a:cxnSpLocks/>
          </p:cNvCxnSpPr>
          <p:nvPr/>
        </p:nvCxnSpPr>
        <p:spPr>
          <a:xfrm flipV="1">
            <a:off x="3332284" y="4281856"/>
            <a:ext cx="0" cy="199880"/>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D60EF7F5-5D39-8826-8FEF-A54FE2E89E06}"/>
              </a:ext>
            </a:extLst>
          </p:cNvPr>
          <p:cNvCxnSpPr>
            <a:cxnSpLocks/>
          </p:cNvCxnSpPr>
          <p:nvPr/>
        </p:nvCxnSpPr>
        <p:spPr>
          <a:xfrm flipV="1">
            <a:off x="3519264" y="5562600"/>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7A8CC60-E303-0EF3-6766-5D859A8A2B4C}"/>
              </a:ext>
            </a:extLst>
          </p:cNvPr>
          <p:cNvCxnSpPr>
            <a:cxnSpLocks/>
          </p:cNvCxnSpPr>
          <p:nvPr/>
        </p:nvCxnSpPr>
        <p:spPr>
          <a:xfrm>
            <a:off x="5356854" y="5562600"/>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CF0A0C8F-CB38-3DD3-455D-9EA3CE62732B}"/>
              </a:ext>
            </a:extLst>
          </p:cNvPr>
          <p:cNvCxnSpPr>
            <a:cxnSpLocks/>
          </p:cNvCxnSpPr>
          <p:nvPr/>
        </p:nvCxnSpPr>
        <p:spPr>
          <a:xfrm flipV="1">
            <a:off x="7162212" y="5562600"/>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AA0EE4A5-B263-951E-26D2-E01C39991EF7}"/>
              </a:ext>
            </a:extLst>
          </p:cNvPr>
          <p:cNvCxnSpPr>
            <a:cxnSpLocks/>
          </p:cNvCxnSpPr>
          <p:nvPr/>
        </p:nvCxnSpPr>
        <p:spPr>
          <a:xfrm>
            <a:off x="8987495" y="5575299"/>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497E83EF-4111-6A84-F18D-3B4A3672BCA4}"/>
              </a:ext>
            </a:extLst>
          </p:cNvPr>
          <p:cNvCxnSpPr>
            <a:cxnSpLocks/>
          </p:cNvCxnSpPr>
          <p:nvPr/>
        </p:nvCxnSpPr>
        <p:spPr>
          <a:xfrm>
            <a:off x="10740096" y="5575299"/>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D4402D2A-AEDF-5978-6A19-BCFC59B6F46A}"/>
              </a:ext>
            </a:extLst>
          </p:cNvPr>
          <p:cNvCxnSpPr>
            <a:cxnSpLocks/>
          </p:cNvCxnSpPr>
          <p:nvPr/>
        </p:nvCxnSpPr>
        <p:spPr>
          <a:xfrm>
            <a:off x="5356854" y="363102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A66FFA9B-D5F7-1801-A6B4-F458CDE0C192}"/>
              </a:ext>
            </a:extLst>
          </p:cNvPr>
          <p:cNvCxnSpPr>
            <a:cxnSpLocks/>
          </p:cNvCxnSpPr>
          <p:nvPr/>
        </p:nvCxnSpPr>
        <p:spPr>
          <a:xfrm>
            <a:off x="7151076" y="365838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id="{70110AB4-30E8-0671-5680-111074322031}"/>
              </a:ext>
            </a:extLst>
          </p:cNvPr>
          <p:cNvCxnSpPr>
            <a:cxnSpLocks/>
          </p:cNvCxnSpPr>
          <p:nvPr/>
        </p:nvCxnSpPr>
        <p:spPr>
          <a:xfrm flipV="1">
            <a:off x="3608948" y="4968239"/>
            <a:ext cx="0" cy="20065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56FC922C-C3D8-4E45-D589-0AC14265F975}"/>
              </a:ext>
            </a:extLst>
          </p:cNvPr>
          <p:cNvCxnSpPr>
            <a:cxnSpLocks/>
          </p:cNvCxnSpPr>
          <p:nvPr/>
        </p:nvCxnSpPr>
        <p:spPr>
          <a:xfrm>
            <a:off x="5356854" y="4285757"/>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2" name="Straight Arrow Connector 61">
            <a:extLst>
              <a:ext uri="{FF2B5EF4-FFF2-40B4-BE49-F238E27FC236}">
                <a16:creationId xmlns:a16="http://schemas.microsoft.com/office/drawing/2014/main" id="{C708ADD2-FCED-D6EB-2B27-261AD8F2FFDE}"/>
              </a:ext>
            </a:extLst>
          </p:cNvPr>
          <p:cNvCxnSpPr>
            <a:cxnSpLocks/>
          </p:cNvCxnSpPr>
          <p:nvPr/>
        </p:nvCxnSpPr>
        <p:spPr>
          <a:xfrm>
            <a:off x="5356854" y="500028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a:extLst>
              <a:ext uri="{FF2B5EF4-FFF2-40B4-BE49-F238E27FC236}">
                <a16:creationId xmlns:a16="http://schemas.microsoft.com/office/drawing/2014/main" id="{BA8FC251-899B-AC20-FD37-C730656E86CB}"/>
              </a:ext>
            </a:extLst>
          </p:cNvPr>
          <p:cNvCxnSpPr>
            <a:cxnSpLocks/>
          </p:cNvCxnSpPr>
          <p:nvPr/>
        </p:nvCxnSpPr>
        <p:spPr>
          <a:xfrm>
            <a:off x="7151076" y="5000280"/>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a:extLst>
              <a:ext uri="{FF2B5EF4-FFF2-40B4-BE49-F238E27FC236}">
                <a16:creationId xmlns:a16="http://schemas.microsoft.com/office/drawing/2014/main" id="{2F3FC151-482A-20B4-02B6-A8EA54B13E05}"/>
              </a:ext>
            </a:extLst>
          </p:cNvPr>
          <p:cNvCxnSpPr>
            <a:cxnSpLocks/>
          </p:cNvCxnSpPr>
          <p:nvPr/>
        </p:nvCxnSpPr>
        <p:spPr>
          <a:xfrm>
            <a:off x="8861468" y="428322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F244FE21-9C54-5068-94E7-3AB47E74BADC}"/>
              </a:ext>
            </a:extLst>
          </p:cNvPr>
          <p:cNvCxnSpPr>
            <a:cxnSpLocks/>
          </p:cNvCxnSpPr>
          <p:nvPr/>
        </p:nvCxnSpPr>
        <p:spPr>
          <a:xfrm>
            <a:off x="10727194" y="428322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1BB91FAA-68DB-64A7-4B23-06917864141D}"/>
              </a:ext>
            </a:extLst>
          </p:cNvPr>
          <p:cNvCxnSpPr>
            <a:cxnSpLocks/>
          </p:cNvCxnSpPr>
          <p:nvPr/>
        </p:nvCxnSpPr>
        <p:spPr>
          <a:xfrm flipV="1">
            <a:off x="7162212" y="4281856"/>
            <a:ext cx="0" cy="201243"/>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66CDF31F-9E75-136E-DB3D-EB36006EF5DE}"/>
              </a:ext>
            </a:extLst>
          </p:cNvPr>
          <p:cNvCxnSpPr>
            <a:cxnSpLocks/>
          </p:cNvCxnSpPr>
          <p:nvPr/>
        </p:nvCxnSpPr>
        <p:spPr>
          <a:xfrm flipV="1">
            <a:off x="8842127" y="5000280"/>
            <a:ext cx="0" cy="201243"/>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a:extLst>
              <a:ext uri="{FF2B5EF4-FFF2-40B4-BE49-F238E27FC236}">
                <a16:creationId xmlns:a16="http://schemas.microsoft.com/office/drawing/2014/main" id="{F92C92DD-47EA-BFCE-46C2-8D0B5AFFB689}"/>
              </a:ext>
            </a:extLst>
          </p:cNvPr>
          <p:cNvCxnSpPr>
            <a:cxnSpLocks/>
          </p:cNvCxnSpPr>
          <p:nvPr/>
        </p:nvCxnSpPr>
        <p:spPr>
          <a:xfrm flipV="1">
            <a:off x="10673854" y="5000280"/>
            <a:ext cx="0" cy="201243"/>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5668408"/>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667457" y="272131"/>
            <a:ext cx="11618327"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rgbClr val="4989C8"/>
                </a:solidFill>
                <a:latin typeface="Calibri" panose="020F0502020204030204" pitchFamily="34" charset="0"/>
              </a:rPr>
              <a:t>Barra Airport annual emissions trends (electricity &amp; emissions)</a:t>
            </a:r>
          </a:p>
        </p:txBody>
      </p:sp>
      <p:graphicFrame>
        <p:nvGraphicFramePr>
          <p:cNvPr id="5" name="Chart 4">
            <a:extLst>
              <a:ext uri="{FF2B5EF4-FFF2-40B4-BE49-F238E27FC236}">
                <a16:creationId xmlns:a16="http://schemas.microsoft.com/office/drawing/2014/main" id="{54290E9C-403E-4F2D-A63D-A614979497C8}"/>
              </a:ext>
            </a:extLst>
          </p:cNvPr>
          <p:cNvGraphicFramePr>
            <a:graphicFrameLocks/>
          </p:cNvGraphicFramePr>
          <p:nvPr/>
        </p:nvGraphicFramePr>
        <p:xfrm>
          <a:off x="1237220" y="1302066"/>
          <a:ext cx="9717560" cy="4253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rgbClr val="4989C8"/>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278368"/>
          </a:xfrm>
          <a:prstGeom prst="rect">
            <a:avLst/>
          </a:prstGeom>
          <a:noFill/>
        </p:spPr>
        <p:txBody>
          <a:bodyPr wrap="square">
            <a:spAutoFit/>
          </a:bodyPr>
          <a:lstStyle/>
          <a:p>
            <a:pPr lvl="0" algn="just" defTabSz="794744">
              <a:spcAft>
                <a:spcPts val="272"/>
              </a:spcAft>
              <a:defRPr/>
            </a:pP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have been calculated in accordance with the Greenhouse Gas (GHG) Protocol Corporate Accounting </a:t>
            </a:r>
            <a:r>
              <a:rPr lang="en-GB" sz="1600" dirty="0">
                <a:solidFill>
                  <a:srgbClr val="17385F"/>
                </a:solidFill>
                <a:latin typeface="Calibri" panose="020F0502020204030204" pitchFamily="34" charset="0"/>
              </a:rPr>
              <a:t>a</a:t>
            </a:r>
            <a:r>
              <a:rPr kumimoji="0" lang="en-GB" sz="1600" b="0" i="0" u="none" strike="noStrike" kern="1200" cap="none" spc="0" normalizeH="0" baseline="0" noProof="0" dirty="0" err="1">
                <a:ln>
                  <a:noFill/>
                </a:ln>
                <a:solidFill>
                  <a:srgbClr val="17385F"/>
                </a:solidFill>
                <a:effectLst/>
                <a:uLnTx/>
                <a:uFillTx/>
                <a:latin typeface="Calibri" panose="020F0502020204030204" pitchFamily="34" charset="0"/>
                <a:ea typeface="+mn-ea"/>
                <a:cs typeface="+mn-cs"/>
              </a:rPr>
              <a:t>nd</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Reporting Standard, </a:t>
            </a:r>
            <a:r>
              <a:rPr lang="en-GB" sz="1600" dirty="0">
                <a:solidFill>
                  <a:srgbClr val="17385F"/>
                </a:solidFill>
                <a:latin typeface="Calibri" panose="020F0502020204030204" pitchFamily="34" charset="0"/>
              </a:rPr>
              <a:t>and ISO 14064-1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to ACA Level 3 Standard.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 refrigerant gas use (from leaks during maintenance or malfunction) and kerosene combustion. </a:t>
            </a:r>
          </a:p>
          <a:p>
            <a:pPr marL="285750" indent="-285750" algn="just" defTabSz="794744">
              <a:spcAft>
                <a:spcPts val="272"/>
              </a:spcAft>
              <a:buFont typeface="Arial" panose="020B0604020202020204" pitchFamily="34" charset="0"/>
              <a:buChar char="•"/>
              <a:defRPr/>
            </a:pPr>
            <a:r>
              <a:rPr kumimoji="0" lang="en-GB" sz="16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a:t>
            </a:r>
            <a:r>
              <a:rPr lang="en-GB" sz="1600" dirty="0">
                <a:solidFill>
                  <a:srgbClr val="17385F"/>
                </a:solidFill>
                <a:latin typeface="Calibri" panose="020F0502020204030204" pitchFamily="34" charset="0"/>
              </a:rPr>
              <a:t>of electricity it uses; however, it has little control over the generation of the electricity and these emissions are therefore classed as Scope 2. </a:t>
            </a:r>
          </a:p>
          <a:p>
            <a:pPr marR="0" lvl="0" algn="just" defTabSz="794744" rtl="0" eaLnBrk="1" fontAlgn="auto" latinLnBrk="0" hangingPunct="1">
              <a:lnSpc>
                <a:spcPct val="100000"/>
              </a:lnSpc>
              <a:spcBef>
                <a:spcPts val="0"/>
              </a:spcBef>
              <a:spcAft>
                <a:spcPts val="272"/>
              </a:spcAft>
              <a:buClrTx/>
              <a:buSzTx/>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rgbClr val="4989C8"/>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716950"/>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impact of burning biomass and biofuels. For HIAL this includes the biogenic content of the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Monthly litres of all fuel types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rgbClr val="4989C8"/>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37070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Barra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a:t>
            </a:r>
            <a:r>
              <a:rPr lang="en-GB" sz="1600" dirty="0">
                <a:solidFill>
                  <a:srgbClr val="17385F"/>
                </a:solidFill>
                <a:latin typeface="Calibri" panose="020F0502020204030204" pitchFamily="34" charset="0"/>
              </a:rPr>
              <a:t>Barra Airport uses electric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APUs (auxiliary power unit) </a:t>
            </a:r>
            <a:r>
              <a:rPr lang="en-GB" sz="1600" dirty="0">
                <a:solidFill>
                  <a:srgbClr val="17385F"/>
                </a:solidFill>
                <a:latin typeface="Calibri" panose="020F0502020204030204" pitchFamily="34" charset="0"/>
              </a:rPr>
              <a:t>therefore this is reported under electricity emissions.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Total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 decrease of 3% to total passenger access emissions from the previous reporting year, in line with a 3% decrease in passenger numbers this year.</a:t>
            </a:r>
            <a:endPar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rgbClr val="4989C8"/>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17385F"/>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17385F"/>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22% to total staff commute emissions from the previous reporting year, in line with a downturn in staff (FTE) at Barra of 22%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There was no de-icer used at Barra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There were no engine tests conducted at Barra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rgbClr val="4989C8"/>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17385F"/>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Barra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 for each business travel type. Total emissions from each travel type were then multiplied by 0.02, reflecting </a:t>
            </a:r>
            <a:r>
              <a:rPr lang="en-GB" sz="1600" dirty="0">
                <a:solidFill>
                  <a:srgbClr val="17385F"/>
                </a:solidFill>
                <a:latin typeface="Calibri" panose="020F0502020204030204" pitchFamily="34" charset="0"/>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of HIAL staff located at Barra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989C8"/>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Consumption totals taken from Scope 1 (fuel use and fire training undertaken at Barra) and multiplied by biogenic emissions factors to calculate tonnes CO</a:t>
            </a:r>
            <a:r>
              <a:rPr kumimoji="0" lang="en-GB" sz="1600" b="0" i="0" u="none" strike="noStrike" kern="1200" cap="none" spc="0" normalizeH="0" baseline="-25000" noProof="0" dirty="0">
                <a:ln>
                  <a:noFill/>
                </a:ln>
                <a:solidFill>
                  <a:srgbClr val="17385F"/>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756412" y="341956"/>
            <a:ext cx="5774237" cy="576000"/>
          </a:xfrm>
        </p:spPr>
        <p:txBody>
          <a:bodyPr/>
          <a:lstStyle/>
          <a:p>
            <a:r>
              <a:rPr lang="en-GB" sz="4000" dirty="0">
                <a:solidFill>
                  <a:srgbClr val="4989C8"/>
                </a:solidFill>
              </a:rPr>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907604276"/>
              </p:ext>
            </p:extLst>
          </p:nvPr>
        </p:nvGraphicFramePr>
        <p:xfrm>
          <a:off x="756412" y="1296637"/>
          <a:ext cx="6054544" cy="359156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7385F"/>
                          </a:solidFill>
                          <a:latin typeface="Calibri" panose="020F0502020204030204" pitchFamily="34" charset="0"/>
                        </a:rPr>
                        <a:t>Introduction</a:t>
                      </a:r>
                    </a:p>
                  </a:txBody>
                  <a:tcPr/>
                </a:tc>
                <a:tc>
                  <a:txBody>
                    <a:bodyPr/>
                    <a:lstStyle/>
                    <a:p>
                      <a:pPr algn="ctr"/>
                      <a:r>
                        <a:rPr lang="en-GB" sz="1800" dirty="0">
                          <a:solidFill>
                            <a:srgbClr val="17385F"/>
                          </a:solidFill>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sz="1800" dirty="0">
                          <a:solidFill>
                            <a:srgbClr val="17385F"/>
                          </a:solidFill>
                          <a:latin typeface="Calibri" panose="020F0502020204030204" pitchFamily="34" charset="0"/>
                        </a:rPr>
                        <a:t>Methodology overview</a:t>
                      </a:r>
                    </a:p>
                  </a:txBody>
                  <a:tcPr/>
                </a:tc>
                <a:tc>
                  <a:txBody>
                    <a:bodyPr/>
                    <a:lstStyle/>
                    <a:p>
                      <a:pPr algn="ctr"/>
                      <a:r>
                        <a:rPr lang="en-GB" sz="1800" dirty="0">
                          <a:solidFill>
                            <a:srgbClr val="17385F"/>
                          </a:solidFill>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sz="1800" dirty="0">
                          <a:solidFill>
                            <a:srgbClr val="17385F"/>
                          </a:solidFill>
                          <a:latin typeface="Calibri" panose="020F0502020204030204" pitchFamily="34" charset="0"/>
                          <a:cs typeface="Calibri" panose="020F0502020204030204" pitchFamily="34" charset="0"/>
                        </a:rPr>
                        <a:t>Barra Airport 2024 Footprint: </a:t>
                      </a:r>
                    </a:p>
                    <a:p>
                      <a:pPr marL="285750" indent="-285750">
                        <a:buFontTx/>
                        <a:buChar char="-"/>
                      </a:pPr>
                      <a:r>
                        <a:rPr lang="en-GB" sz="1800" dirty="0">
                          <a:solidFill>
                            <a:srgbClr val="17385F"/>
                          </a:solidFill>
                          <a:latin typeface="Calibri" panose="020F0502020204030204" pitchFamily="34" charset="0"/>
                          <a:cs typeface="Calibri" panose="020F0502020204030204" pitchFamily="34" charset="0"/>
                        </a:rPr>
                        <a:t>Summary</a:t>
                      </a:r>
                    </a:p>
                    <a:p>
                      <a:pPr marL="285750" indent="-285750">
                        <a:buFontTx/>
                        <a:buChar char="-"/>
                      </a:pPr>
                      <a:r>
                        <a:rPr lang="en-GB" sz="1800" dirty="0">
                          <a:solidFill>
                            <a:srgbClr val="17385F"/>
                          </a:solidFill>
                          <a:latin typeface="Calibri" panose="020F0502020204030204" pitchFamily="34" charset="0"/>
                          <a:cs typeface="Calibri" panose="020F0502020204030204" pitchFamily="34" charset="0"/>
                        </a:rPr>
                        <a:t>By emissions source</a:t>
                      </a:r>
                    </a:p>
                    <a:p>
                      <a:pPr marL="285750" indent="-285750">
                        <a:buFontTx/>
                        <a:buChar char="-"/>
                      </a:pPr>
                      <a:r>
                        <a:rPr lang="en-GB" sz="1800" dirty="0">
                          <a:solidFill>
                            <a:srgbClr val="17385F"/>
                          </a:solidFill>
                          <a:latin typeface="Calibri" panose="020F0502020204030204" pitchFamily="34" charset="0"/>
                          <a:cs typeface="Calibri" panose="020F0502020204030204" pitchFamily="34" charset="0"/>
                        </a:rPr>
                        <a:t>Scope 1 emissions</a:t>
                      </a:r>
                    </a:p>
                    <a:p>
                      <a:pPr marL="285750" indent="-285750">
                        <a:buFontTx/>
                        <a:buChar char="-"/>
                      </a:pPr>
                      <a:r>
                        <a:rPr lang="en-GB" sz="1800" dirty="0">
                          <a:solidFill>
                            <a:srgbClr val="17385F"/>
                          </a:solidFill>
                          <a:latin typeface="Calibri" panose="020F0502020204030204" pitchFamily="34" charset="0"/>
                          <a:cs typeface="Calibri" panose="020F0502020204030204" pitchFamily="34" charset="0"/>
                        </a:rPr>
                        <a:t>Scope 2 emissions</a:t>
                      </a:r>
                    </a:p>
                    <a:p>
                      <a:pPr marL="285750" indent="-285750">
                        <a:buFontTx/>
                        <a:buChar char="-"/>
                      </a:pPr>
                      <a:r>
                        <a:rPr lang="en-GB" sz="1800" dirty="0">
                          <a:solidFill>
                            <a:srgbClr val="17385F"/>
                          </a:solidFill>
                          <a:latin typeface="Calibri" panose="020F0502020204030204" pitchFamily="34" charset="0"/>
                          <a:cs typeface="Calibri" panose="020F0502020204030204" pitchFamily="34" charset="0"/>
                        </a:rPr>
                        <a:t>Scope 3 emissions</a:t>
                      </a:r>
                    </a:p>
                  </a:txBody>
                  <a:tcPr/>
                </a:tc>
                <a:tc>
                  <a:txBody>
                    <a:bodyPr/>
                    <a:lstStyle/>
                    <a:p>
                      <a:pPr algn="ctr"/>
                      <a:r>
                        <a:rPr lang="en-GB" sz="1800" dirty="0">
                          <a:solidFill>
                            <a:srgbClr val="17385F"/>
                          </a:solidFill>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sz="1800" dirty="0">
                          <a:solidFill>
                            <a:srgbClr val="17385F"/>
                          </a:solidFill>
                          <a:latin typeface="Calibri" panose="020F0502020204030204" pitchFamily="34" charset="0"/>
                        </a:rPr>
                        <a:t>Barra Airport 2024 Footprint: market-based</a:t>
                      </a:r>
                    </a:p>
                  </a:txBody>
                  <a:tcPr/>
                </a:tc>
                <a:tc>
                  <a:txBody>
                    <a:bodyPr/>
                    <a:lstStyle/>
                    <a:p>
                      <a:pPr algn="ctr"/>
                      <a:r>
                        <a:rPr lang="en-GB" sz="1800" dirty="0">
                          <a:solidFill>
                            <a:srgbClr val="17385F"/>
                          </a:solidFill>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sz="1800" dirty="0">
                          <a:solidFill>
                            <a:srgbClr val="17385F"/>
                          </a:solidFill>
                          <a:latin typeface="Calibri" panose="020F0502020204030204" pitchFamily="34" charset="0"/>
                        </a:rPr>
                        <a:t>Barra Airport annual emissions trends</a:t>
                      </a:r>
                    </a:p>
                  </a:txBody>
                  <a:tcPr/>
                </a:tc>
                <a:tc>
                  <a:txBody>
                    <a:bodyPr/>
                    <a:lstStyle/>
                    <a:p>
                      <a:pPr algn="ctr"/>
                      <a:r>
                        <a:rPr lang="en-GB" sz="1800" dirty="0">
                          <a:solidFill>
                            <a:srgbClr val="17385F"/>
                          </a:solidFill>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7385F"/>
                          </a:solidFill>
                          <a:latin typeface="Calibri" panose="020F0502020204030204" pitchFamily="34" charset="0"/>
                        </a:rPr>
                        <a:t>Annex 1 - Methodology</a:t>
                      </a:r>
                    </a:p>
                  </a:txBody>
                  <a:tcPr/>
                </a:tc>
                <a:tc>
                  <a:txBody>
                    <a:bodyPr/>
                    <a:lstStyle/>
                    <a:p>
                      <a:pPr algn="ctr"/>
                      <a:r>
                        <a:rPr lang="en-GB" sz="1800" dirty="0">
                          <a:solidFill>
                            <a:srgbClr val="17385F"/>
                          </a:solidFill>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2050" name="Picture 2" descr="Control Tower at Barra Airport © David Hignett cc-by-sa/2.0 :: Geograph ...">
            <a:extLst>
              <a:ext uri="{FF2B5EF4-FFF2-40B4-BE49-F238E27FC236}">
                <a16:creationId xmlns:a16="http://schemas.microsoft.com/office/drawing/2014/main" id="{9A6049ED-6E2C-3726-5512-797F526E8393}"/>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22439" r="224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28499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19679" y="315829"/>
            <a:ext cx="10967670" cy="973698"/>
          </a:xfrm>
        </p:spPr>
        <p:txBody>
          <a:bodyPr/>
          <a:lstStyle/>
          <a:p>
            <a:r>
              <a:rPr lang="en-GB" sz="4000" dirty="0">
                <a:solidFill>
                  <a:srgbClr val="4989C8"/>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7385F"/>
                </a:solidFill>
                <a:latin typeface="Calibri" panose="020F0502020204030204" pitchFamily="34" charset="0"/>
              </a:rPr>
              <a:t>This is the 2024 Annual Carbon Footprint Report for Barra Airport. Barra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7385F"/>
                </a:solidFill>
                <a:latin typeface="Calibri" panose="020F0502020204030204" pitchFamily="34" charset="0"/>
              </a:rPr>
              <a:t>Tiree</a:t>
            </a:r>
            <a:r>
              <a:rPr lang="en-GB" dirty="0">
                <a:solidFill>
                  <a:srgbClr val="17385F"/>
                </a:solidFill>
                <a:latin typeface="Calibri" panose="020F0502020204030204" pitchFamily="34" charset="0"/>
              </a:rPr>
              <a:t> and Wick. </a:t>
            </a:r>
          </a:p>
          <a:p>
            <a:pPr algn="just"/>
            <a:endParaRPr lang="en-GB" dirty="0">
              <a:solidFill>
                <a:srgbClr val="17385F"/>
              </a:solidFill>
              <a:latin typeface="Calibri" panose="020F0502020204030204" pitchFamily="34" charset="0"/>
            </a:endParaRPr>
          </a:p>
          <a:p>
            <a:pPr algn="just"/>
            <a:r>
              <a:rPr lang="en-GB" dirty="0">
                <a:solidFill>
                  <a:srgbClr val="17385F"/>
                </a:solidFill>
                <a:latin typeface="Calibri" panose="020F0502020204030204" pitchFamily="34" charset="0"/>
              </a:rPr>
              <a:t>This report has been prepared by Waterman Infrastructure &amp; Environment Ltd (Waterman), in collaboration with HIAL staff. The report covers the operations of Barra Airport for the 2024 financial year (1 April 2023 to 31 March 2024). During the reporting, period, Barra Airport welcomed 12,536 passengers (a decrease of 3% on the previous year), and aircraft movements have decreased by 1% (to 1,270). </a:t>
            </a:r>
          </a:p>
          <a:p>
            <a:pPr algn="just"/>
            <a:endParaRPr lang="en-GB" dirty="0">
              <a:solidFill>
                <a:srgbClr val="17385F"/>
              </a:solidFill>
              <a:latin typeface="Calibri" panose="020F0502020204030204" pitchFamily="34" charset="0"/>
            </a:endParaRPr>
          </a:p>
          <a:p>
            <a:pPr algn="just"/>
            <a:r>
              <a:rPr lang="en-GB" dirty="0">
                <a:solidFill>
                  <a:srgbClr val="17385F"/>
                </a:solidFill>
                <a:latin typeface="Calibri" panose="020F0502020204030204" pitchFamily="34" charset="0"/>
              </a:rPr>
              <a:t>This report identifies the emissions associated with the operation of Barra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7385F"/>
              </a:solidFill>
              <a:latin typeface="Calibri" panose="020F0502020204030204" pitchFamily="34" charset="0"/>
            </a:endParaRPr>
          </a:p>
          <a:p>
            <a:pPr algn="just"/>
            <a:endParaRPr lang="en-GB" dirty="0">
              <a:solidFill>
                <a:srgbClr val="17385F"/>
              </a:solidFill>
              <a:latin typeface="Calibri" panose="020F0502020204030204" pitchFamily="34" charset="0"/>
            </a:endParaRPr>
          </a:p>
          <a:p>
            <a:pPr algn="just"/>
            <a:r>
              <a:rPr lang="en-GB" dirty="0">
                <a:solidFill>
                  <a:srgbClr val="17385F"/>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rgbClr val="4989C8"/>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14968" y="1309934"/>
            <a:ext cx="7122476" cy="4517775"/>
          </a:xfrm>
          <a:prstGeom prst="rect">
            <a:avLst/>
          </a:prstGeom>
          <a:noFill/>
        </p:spPr>
        <p:txBody>
          <a:bodyPr wrap="square" rtlCol="0">
            <a:spAutoFit/>
          </a:bodyPr>
          <a:lstStyle/>
          <a:p>
            <a:pPr lvl="0" algn="just" defTabSz="801886">
              <a:lnSpc>
                <a:spcPct val="120000"/>
              </a:lnSpc>
              <a:spcAft>
                <a:spcPts val="1000"/>
              </a:spcAft>
              <a:defRPr/>
            </a:pP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All emissions have been calculated in line with the Greenhouse Gas (GHG) Protocol, </a:t>
            </a:r>
            <a:r>
              <a:rPr lang="en-GB" dirty="0">
                <a:solidFill>
                  <a:srgbClr val="17385F"/>
                </a:solidFill>
                <a:latin typeface="Calibri" panose="020F0502020204030204" pitchFamily="34" charset="0"/>
              </a:rPr>
              <a:t>and ISO 14064-1 </a:t>
            </a: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to ACA Level 3 standard. </a:t>
            </a:r>
            <a:r>
              <a:rPr lang="en-GB" dirty="0">
                <a:solidFill>
                  <a:srgbClr val="17385F"/>
                </a:solidFill>
                <a:latin typeface="Calibri" panose="020F0502020204030204" pitchFamily="34" charset="0"/>
              </a:rPr>
              <a:t>Barra</a:t>
            </a: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7385F"/>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The emissions sources included are shown in the adjacent boxes.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7385F"/>
                </a:solidFill>
                <a:latin typeface="Calibri" panose="020F0502020204030204" pitchFamily="34" charset="0"/>
              </a:rPr>
              <a:t>A</a:t>
            </a:r>
            <a:r>
              <a:rPr kumimoji="0" lang="en-GB" b="0" i="0" u="none" strike="noStrike" kern="1200" cap="none" spc="0" normalizeH="0" baseline="0" noProof="0" dirty="0" err="1">
                <a:ln>
                  <a:noFill/>
                </a:ln>
                <a:solidFill>
                  <a:srgbClr val="17385F"/>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7385F"/>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92519DC7-2059-75C1-AF59-E939B0B05154}"/>
              </a:ext>
            </a:extLst>
          </p:cNvPr>
          <p:cNvPicPr>
            <a:picLocks noChangeAspect="1"/>
          </p:cNvPicPr>
          <p:nvPr/>
        </p:nvPicPr>
        <p:blipFill>
          <a:blip r:embed="rId3"/>
          <a:stretch>
            <a:fillRect/>
          </a:stretch>
        </p:blipFill>
        <p:spPr>
          <a:xfrm>
            <a:off x="8429217"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9034489" cy="973698"/>
          </a:xfrm>
        </p:spPr>
        <p:txBody>
          <a:bodyPr/>
          <a:lstStyle/>
          <a:p>
            <a:r>
              <a:rPr lang="en-GB" sz="4000" dirty="0">
                <a:solidFill>
                  <a:srgbClr val="4989C8"/>
                </a:solidFill>
              </a:rPr>
              <a:t>Barra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369332"/>
          </a:xfrm>
          <a:prstGeom prst="rect">
            <a:avLst/>
          </a:prstGeom>
          <a:noFill/>
        </p:spPr>
        <p:txBody>
          <a:bodyPr wrap="square" rtlCol="0">
            <a:spAutoFit/>
          </a:bodyPr>
          <a:lstStyle/>
          <a:p>
            <a:pPr algn="ctr"/>
            <a:r>
              <a:rPr lang="en-GB" b="1" dirty="0">
                <a:latin typeface="Calibri" panose="020F0502020204030204" pitchFamily="34" charset="0"/>
              </a:rPr>
              <a:t>178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369332"/>
          </a:xfrm>
          <a:prstGeom prst="rect">
            <a:avLst/>
          </a:prstGeom>
          <a:noFill/>
        </p:spPr>
        <p:txBody>
          <a:bodyPr wrap="square" rtlCol="0">
            <a:spAutoFit/>
          </a:bodyPr>
          <a:lstStyle/>
          <a:p>
            <a:pPr algn="ctr"/>
            <a:r>
              <a:rPr lang="en-GB" b="1" dirty="0">
                <a:latin typeface="Calibri" panose="020F0502020204030204" pitchFamily="34" charset="0"/>
              </a:rPr>
              <a:t>128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5" name="Chart 4">
            <a:extLst>
              <a:ext uri="{FF2B5EF4-FFF2-40B4-BE49-F238E27FC236}">
                <a16:creationId xmlns:a16="http://schemas.microsoft.com/office/drawing/2014/main" id="{53254CF7-965C-4794-A8E4-E96ACD769E14}"/>
              </a:ext>
            </a:extLst>
          </p:cNvPr>
          <p:cNvGraphicFramePr>
            <a:graphicFrameLocks/>
          </p:cNvGraphicFramePr>
          <p:nvPr>
            <p:extLst>
              <p:ext uri="{D42A27DB-BD31-4B8C-83A1-F6EECF244321}">
                <p14:modId xmlns:p14="http://schemas.microsoft.com/office/powerpoint/2010/main" val="3063486228"/>
              </p:ext>
            </p:extLst>
          </p:nvPr>
        </p:nvGraphicFramePr>
        <p:xfrm>
          <a:off x="19867" y="1520579"/>
          <a:ext cx="6076133" cy="40766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DBFBC63-B134-4F48-A8A9-CDC7FBB3752C}"/>
              </a:ext>
            </a:extLst>
          </p:cNvPr>
          <p:cNvGraphicFramePr>
            <a:graphicFrameLocks/>
          </p:cNvGraphicFramePr>
          <p:nvPr>
            <p:extLst>
              <p:ext uri="{D42A27DB-BD31-4B8C-83A1-F6EECF244321}">
                <p14:modId xmlns:p14="http://schemas.microsoft.com/office/powerpoint/2010/main" val="2030851317"/>
              </p:ext>
            </p:extLst>
          </p:nvPr>
        </p:nvGraphicFramePr>
        <p:xfrm>
          <a:off x="1768832" y="1516610"/>
          <a:ext cx="13788820" cy="4084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357507"/>
            <a:ext cx="10950111" cy="973698"/>
          </a:xfrm>
        </p:spPr>
        <p:txBody>
          <a:bodyPr/>
          <a:lstStyle/>
          <a:p>
            <a:r>
              <a:rPr lang="en-GB" sz="4000" dirty="0">
                <a:solidFill>
                  <a:srgbClr val="4989C8"/>
                </a:solidFill>
              </a:rPr>
              <a:t>Barra Airport 2024 Footprint – By emissions source</a:t>
            </a:r>
            <a:endParaRPr lang="en-GB" sz="4000" b="0" dirty="0">
              <a:solidFill>
                <a:srgbClr val="4989C8"/>
              </a:solidFill>
            </a:endParaRPr>
          </a:p>
        </p:txBody>
      </p:sp>
      <p:graphicFrame>
        <p:nvGraphicFramePr>
          <p:cNvPr id="3" name="Table 2">
            <a:extLst>
              <a:ext uri="{FF2B5EF4-FFF2-40B4-BE49-F238E27FC236}">
                <a16:creationId xmlns:a16="http://schemas.microsoft.com/office/drawing/2014/main" id="{97DBF1D3-A96B-B7DD-617F-B137B6BC7F24}"/>
              </a:ext>
            </a:extLst>
          </p:cNvPr>
          <p:cNvGraphicFramePr>
            <a:graphicFrameLocks noGrp="1"/>
          </p:cNvGraphicFramePr>
          <p:nvPr>
            <p:extLst>
              <p:ext uri="{D42A27DB-BD31-4B8C-83A1-F6EECF244321}">
                <p14:modId xmlns:p14="http://schemas.microsoft.com/office/powerpoint/2010/main" val="1979353326"/>
              </p:ext>
            </p:extLst>
          </p:nvPr>
        </p:nvGraphicFramePr>
        <p:xfrm>
          <a:off x="796412" y="1094815"/>
          <a:ext cx="9667569" cy="4918829"/>
        </p:xfrm>
        <a:graphic>
          <a:graphicData uri="http://schemas.openxmlformats.org/drawingml/2006/table">
            <a:tbl>
              <a:tblPr/>
              <a:tblGrid>
                <a:gridCol w="3118009">
                  <a:extLst>
                    <a:ext uri="{9D8B030D-6E8A-4147-A177-3AD203B41FA5}">
                      <a16:colId xmlns:a16="http://schemas.microsoft.com/office/drawing/2014/main" val="4160718853"/>
                    </a:ext>
                  </a:extLst>
                </a:gridCol>
                <a:gridCol w="3239942">
                  <a:extLst>
                    <a:ext uri="{9D8B030D-6E8A-4147-A177-3AD203B41FA5}">
                      <a16:colId xmlns:a16="http://schemas.microsoft.com/office/drawing/2014/main" val="4058909064"/>
                    </a:ext>
                  </a:extLst>
                </a:gridCol>
                <a:gridCol w="1428361">
                  <a:extLst>
                    <a:ext uri="{9D8B030D-6E8A-4147-A177-3AD203B41FA5}">
                      <a16:colId xmlns:a16="http://schemas.microsoft.com/office/drawing/2014/main" val="1685743379"/>
                    </a:ext>
                  </a:extLst>
                </a:gridCol>
                <a:gridCol w="1881257">
                  <a:extLst>
                    <a:ext uri="{9D8B030D-6E8A-4147-A177-3AD203B41FA5}">
                      <a16:colId xmlns:a16="http://schemas.microsoft.com/office/drawing/2014/main" val="1520060028"/>
                    </a:ext>
                  </a:extLst>
                </a:gridCol>
              </a:tblGrid>
              <a:tr h="168227">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2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l" fontAlgn="ctr"/>
                      <a:r>
                        <a:rPr lang="en-GB" sz="12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119773354"/>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1.7%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444185191"/>
                  </a:ext>
                </a:extLst>
              </a:tr>
              <a:tr h="177106">
                <a:tc>
                  <a:txBody>
                    <a:bodyPr/>
                    <a:lstStyle/>
                    <a:p>
                      <a:pPr algn="l" fontAlgn="ctr"/>
                      <a:r>
                        <a:rPr lang="en-GB" sz="1200" b="0" i="0" u="none" strike="noStrike" dirty="0">
                          <a:solidFill>
                            <a:srgbClr val="17385F"/>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493395"/>
                  </a:ext>
                </a:extLst>
              </a:tr>
              <a:tr h="177106">
                <a:tc>
                  <a:txBody>
                    <a:bodyPr/>
                    <a:lstStyle/>
                    <a:p>
                      <a:pPr algn="l" fontAlgn="ctr"/>
                      <a:r>
                        <a:rPr lang="en-GB" sz="1200" b="0" i="0" u="none" strike="noStrike" dirty="0">
                          <a:solidFill>
                            <a:srgbClr val="17385F"/>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350629"/>
                  </a:ext>
                </a:extLst>
              </a:tr>
              <a:tr h="177106">
                <a:tc>
                  <a:txBody>
                    <a:bodyPr/>
                    <a:lstStyle/>
                    <a:p>
                      <a:pPr algn="l" fontAlgn="ctr"/>
                      <a:r>
                        <a:rPr lang="en-GB" sz="1200" b="0" i="0" u="none" strike="noStrike" dirty="0">
                          <a:solidFill>
                            <a:srgbClr val="17385F"/>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006030"/>
                  </a:ext>
                </a:extLst>
              </a:tr>
              <a:tr h="177106">
                <a:tc>
                  <a:txBody>
                    <a:bodyPr/>
                    <a:lstStyle/>
                    <a:p>
                      <a:pPr algn="l" fontAlgn="ctr"/>
                      <a:r>
                        <a:rPr lang="en-GB" sz="1200" b="0" i="0" u="none" strike="noStrike" dirty="0">
                          <a:solidFill>
                            <a:srgbClr val="17385F"/>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5930711"/>
                  </a:ext>
                </a:extLst>
              </a:tr>
              <a:tr h="177106">
                <a:tc>
                  <a:txBody>
                    <a:bodyPr/>
                    <a:lstStyle/>
                    <a:p>
                      <a:pPr algn="l" fontAlgn="ctr"/>
                      <a:r>
                        <a:rPr lang="en-GB" sz="1200" b="0" i="0" u="none" strike="noStrike" dirty="0">
                          <a:solidFill>
                            <a:srgbClr val="17385F"/>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129360"/>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28.1%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286044082"/>
                  </a:ext>
                </a:extLst>
              </a:tr>
              <a:tr h="231153">
                <a:tc>
                  <a:txBody>
                    <a:bodyPr/>
                    <a:lstStyle/>
                    <a:p>
                      <a:pPr algn="l" fontAlgn="ctr"/>
                      <a:r>
                        <a:rPr lang="en-GB" sz="1200" b="0" i="0" u="none" strike="noStrike" dirty="0">
                          <a:solidFill>
                            <a:srgbClr val="17385F"/>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366613"/>
                  </a:ext>
                </a:extLst>
              </a:tr>
              <a:tr h="177106">
                <a:tc>
                  <a:txBody>
                    <a:bodyPr/>
                    <a:lstStyle/>
                    <a:p>
                      <a:pPr algn="l" fontAlgn="ctr"/>
                      <a:r>
                        <a:rPr lang="en-GB" sz="12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70.2%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2530805397"/>
                  </a:ext>
                </a:extLst>
              </a:tr>
              <a:tr h="177106">
                <a:tc>
                  <a:txBody>
                    <a:bodyPr/>
                    <a:lstStyle/>
                    <a:p>
                      <a:pPr algn="l" fontAlgn="ctr"/>
                      <a:r>
                        <a:rPr lang="en-GB" sz="1200" b="0" i="0" u="none" strike="noStrike" dirty="0">
                          <a:solidFill>
                            <a:srgbClr val="17385F"/>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9776628"/>
                  </a:ext>
                </a:extLst>
              </a:tr>
              <a:tr h="177106">
                <a:tc>
                  <a:txBody>
                    <a:bodyPr/>
                    <a:lstStyle/>
                    <a:p>
                      <a:pPr algn="l" fontAlgn="ctr"/>
                      <a:r>
                        <a:rPr lang="en-GB" sz="1200" b="0" i="0" u="none" strike="noStrike" dirty="0">
                          <a:solidFill>
                            <a:srgbClr val="17385F"/>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83849"/>
                  </a:ext>
                </a:extLst>
              </a:tr>
              <a:tr h="198320">
                <a:tc>
                  <a:txBody>
                    <a:bodyPr/>
                    <a:lstStyle/>
                    <a:p>
                      <a:pPr algn="l" fontAlgn="ctr"/>
                      <a:r>
                        <a:rPr lang="en-GB" sz="1200" b="0" i="0" u="none" strike="noStrike" dirty="0">
                          <a:solidFill>
                            <a:srgbClr val="17385F"/>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6654181"/>
                  </a:ext>
                </a:extLst>
              </a:tr>
              <a:tr h="172271">
                <a:tc>
                  <a:txBody>
                    <a:bodyPr/>
                    <a:lstStyle/>
                    <a:p>
                      <a:pPr algn="l" fontAlgn="ctr"/>
                      <a:r>
                        <a:rPr lang="en-GB" sz="1200" b="0" i="0" u="none" strike="noStrike" dirty="0">
                          <a:solidFill>
                            <a:srgbClr val="17385F"/>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4596115"/>
                  </a:ext>
                </a:extLst>
              </a:tr>
              <a:tr h="172271">
                <a:tc>
                  <a:txBody>
                    <a:bodyPr/>
                    <a:lstStyle/>
                    <a:p>
                      <a:pPr algn="l" fontAlgn="ctr"/>
                      <a:r>
                        <a:rPr lang="en-GB" sz="1200" b="0" i="0" u="none" strike="noStrike" dirty="0">
                          <a:solidFill>
                            <a:srgbClr val="17385F"/>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424536"/>
                  </a:ext>
                </a:extLst>
              </a:tr>
              <a:tr h="177106">
                <a:tc>
                  <a:txBody>
                    <a:bodyPr/>
                    <a:lstStyle/>
                    <a:p>
                      <a:pPr algn="l" fontAlgn="ctr"/>
                      <a:r>
                        <a:rPr lang="en-GB" sz="1200" b="0" i="0" u="none" strike="noStrike" dirty="0">
                          <a:solidFill>
                            <a:srgbClr val="17385F"/>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1785675"/>
                  </a:ext>
                </a:extLst>
              </a:tr>
              <a:tr h="177106">
                <a:tc>
                  <a:txBody>
                    <a:bodyPr/>
                    <a:lstStyle/>
                    <a:p>
                      <a:pPr algn="l" fontAlgn="ctr"/>
                      <a:r>
                        <a:rPr lang="en-GB" sz="1200" b="0" i="0" u="none" strike="noStrike" dirty="0">
                          <a:solidFill>
                            <a:srgbClr val="17385F"/>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9440947"/>
                  </a:ext>
                </a:extLst>
              </a:tr>
              <a:tr h="177106">
                <a:tc>
                  <a:txBody>
                    <a:bodyPr/>
                    <a:lstStyle/>
                    <a:p>
                      <a:pPr algn="l" fontAlgn="ctr"/>
                      <a:r>
                        <a:rPr lang="en-GB" sz="1200" b="0" i="0" u="none" strike="noStrike" dirty="0">
                          <a:solidFill>
                            <a:srgbClr val="17385F"/>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4038492"/>
                  </a:ext>
                </a:extLst>
              </a:tr>
              <a:tr h="177106">
                <a:tc>
                  <a:txBody>
                    <a:bodyPr/>
                    <a:lstStyle/>
                    <a:p>
                      <a:pPr algn="l" fontAlgn="ctr"/>
                      <a:r>
                        <a:rPr lang="en-GB" sz="1200" b="0" i="0" u="none" strike="noStrike" dirty="0">
                          <a:solidFill>
                            <a:srgbClr val="17385F"/>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518123"/>
                  </a:ext>
                </a:extLst>
              </a:tr>
              <a:tr h="177106">
                <a:tc>
                  <a:txBody>
                    <a:bodyPr/>
                    <a:lstStyle/>
                    <a:p>
                      <a:pPr algn="l" fontAlgn="ctr"/>
                      <a:r>
                        <a:rPr lang="en-GB" sz="1200" b="0" i="0" u="none" strike="noStrike" dirty="0">
                          <a:solidFill>
                            <a:srgbClr val="17385F"/>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265173"/>
                  </a:ext>
                </a:extLst>
              </a:tr>
              <a:tr h="177106">
                <a:tc>
                  <a:txBody>
                    <a:bodyPr/>
                    <a:lstStyle/>
                    <a:p>
                      <a:pPr algn="l" fontAlgn="ctr"/>
                      <a:r>
                        <a:rPr lang="en-GB" sz="1200" b="0" i="0" u="none" strike="noStrike" dirty="0">
                          <a:solidFill>
                            <a:srgbClr val="17385F"/>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8684929"/>
                  </a:ext>
                </a:extLst>
              </a:tr>
              <a:tr h="177106">
                <a:tc>
                  <a:txBody>
                    <a:bodyPr/>
                    <a:lstStyle/>
                    <a:p>
                      <a:pPr algn="l" fontAlgn="ctr"/>
                      <a:r>
                        <a:rPr lang="en-GB" sz="12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endParaRPr lang="en-GB" sz="12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1282874066"/>
                  </a:ext>
                </a:extLst>
              </a:tr>
              <a:tr h="177106">
                <a:tc>
                  <a:txBody>
                    <a:bodyPr/>
                    <a:lstStyle/>
                    <a:p>
                      <a:pPr algn="l" fontAlgn="ctr"/>
                      <a:r>
                        <a:rPr lang="en-GB" sz="1200" b="0" i="0" u="none" strike="noStrike" dirty="0">
                          <a:solidFill>
                            <a:srgbClr val="17385F"/>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7385F"/>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447919"/>
                  </a:ext>
                </a:extLst>
              </a:tr>
              <a:tr h="177106">
                <a:tc>
                  <a:txBody>
                    <a:bodyPr/>
                    <a:lstStyle/>
                    <a:p>
                      <a:pPr algn="l" fontAlgn="ctr"/>
                      <a:r>
                        <a:rPr lang="en-GB" sz="1200" b="0" i="0" u="none" strike="noStrike" dirty="0">
                          <a:solidFill>
                            <a:srgbClr val="17385F"/>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7385F"/>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6287742"/>
                  </a:ext>
                </a:extLst>
              </a:tr>
              <a:tr h="177106">
                <a:tc>
                  <a:txBody>
                    <a:bodyPr/>
                    <a:lstStyle/>
                    <a:p>
                      <a:pPr algn="l" fontAlgn="ctr"/>
                      <a:r>
                        <a:rPr lang="en-GB" sz="1200" b="0" i="0" u="none" strike="noStrike" dirty="0">
                          <a:solidFill>
                            <a:srgbClr val="17385F"/>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7385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7385F"/>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7385F"/>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8137043"/>
                  </a:ext>
                </a:extLst>
              </a:tr>
              <a:tr h="283116">
                <a:tc>
                  <a:txBody>
                    <a:bodyPr/>
                    <a:lstStyle/>
                    <a:p>
                      <a:pPr algn="l" fontAlgn="ctr"/>
                      <a:r>
                        <a:rPr lang="en-GB" sz="12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tc>
                  <a:txBody>
                    <a:bodyPr/>
                    <a:lstStyle/>
                    <a:p>
                      <a:pPr algn="ctr" fontAlgn="b"/>
                      <a:r>
                        <a:rPr lang="en-GB" sz="12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4B79"/>
                    </a:solidFill>
                  </a:tcPr>
                </a:tc>
                <a:extLst>
                  <a:ext uri="{0D108BD9-81ED-4DB2-BD59-A6C34878D82A}">
                    <a16:rowId xmlns:a16="http://schemas.microsoft.com/office/drawing/2014/main" val="3781869598"/>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7385F"/>
                </a:solidFill>
                <a:latin typeface="Calibri" panose="020F0502020204030204" pitchFamily="34" charset="0"/>
              </a:rPr>
              <a:t>Scope 1 emissions are direct greenhouse gas emissions that occur from sources owned or controlled by HIAL. For Barra Airport, the emissions source in this category are fuels used for heating, power, the operation of ground support equipment (GSE) and airport operational vehicles,  as well as refrigerants.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7" y="431682"/>
            <a:ext cx="9069762" cy="973698"/>
          </a:xfrm>
        </p:spPr>
        <p:txBody>
          <a:bodyPr/>
          <a:lstStyle/>
          <a:p>
            <a:r>
              <a:rPr lang="en-GB" sz="4000" dirty="0">
                <a:solidFill>
                  <a:srgbClr val="4989C8"/>
                </a:solidFill>
              </a:rPr>
              <a:t>Barra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19007" y="2080565"/>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3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715112" y="2826811"/>
            <a:ext cx="10371024" cy="2339102"/>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solidFill>
                  <a:srgbClr val="17385F"/>
                </a:solidFill>
                <a:latin typeface="Calibri" panose="020F0502020204030204" pitchFamily="34" charset="0"/>
              </a:rPr>
              <a:t>Scope 1 emissions in this reporting year are associated with the use of diesel for </a:t>
            </a:r>
            <a:r>
              <a:rPr lang="en-GB" sz="1800" dirty="0">
                <a:solidFill>
                  <a:srgbClr val="17385F"/>
                </a:solidFill>
                <a:latin typeface="Calibri" panose="020F0502020204030204" pitchFamily="34" charset="0"/>
              </a:rPr>
              <a:t>heating, power, the operation of ground support equipment (GSE) and airport operational vehicles.  </a:t>
            </a:r>
          </a:p>
          <a:p>
            <a:pPr marL="285750" indent="-285750">
              <a:spcAft>
                <a:spcPts val="600"/>
              </a:spcAft>
              <a:buFont typeface="Arial" panose="020B0604020202020204" pitchFamily="34" charset="0"/>
              <a:buChar char="•"/>
            </a:pPr>
            <a:r>
              <a:rPr lang="en-GB" dirty="0">
                <a:solidFill>
                  <a:srgbClr val="17385F"/>
                </a:solidFill>
                <a:latin typeface="Calibri" panose="020F0502020204030204" pitchFamily="34" charset="0"/>
              </a:rPr>
              <a:t>There has been no leakage or top ups of refrigerants this year. </a:t>
            </a:r>
          </a:p>
          <a:p>
            <a:pPr marL="285750" indent="-285750">
              <a:spcAft>
                <a:spcPts val="600"/>
              </a:spcAft>
              <a:buFont typeface="Arial" panose="020B0604020202020204" pitchFamily="34" charset="0"/>
              <a:buChar char="•"/>
            </a:pPr>
            <a:r>
              <a:rPr lang="en-GB" dirty="0">
                <a:solidFill>
                  <a:srgbClr val="17385F"/>
                </a:solidFill>
                <a:latin typeface="Calibri" panose="020F0502020204030204" pitchFamily="34" charset="0"/>
              </a:rPr>
              <a:t>GSE emissions have been re-classified from Scope 3 to Scope 1 this year due to a lack of data.</a:t>
            </a:r>
          </a:p>
          <a:p>
            <a:pPr marL="285750" indent="-285750">
              <a:spcAft>
                <a:spcPts val="600"/>
              </a:spcAft>
              <a:buFont typeface="Arial" panose="020B0604020202020204" pitchFamily="34" charset="0"/>
              <a:buChar char="•"/>
            </a:pPr>
            <a:r>
              <a:rPr lang="en-GB" dirty="0">
                <a:solidFill>
                  <a:srgbClr val="17385F"/>
                </a:solidFill>
                <a:latin typeface="Calibri" panose="020F0502020204030204" pitchFamily="34" charset="0"/>
              </a:rPr>
              <a:t>Scope 1 emissions have decreased by 54% this year, mostly attributed to no leakage or top ups of refrigerants during the reporting year which offsets the increase in GSE emissions due to scope change. </a:t>
            </a:r>
          </a:p>
          <a:p>
            <a:endParaRPr lang="en-GB"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7385F"/>
                </a:solidFill>
                <a:latin typeface="Calibri" panose="020F0502020204030204" pitchFamily="34" charset="0"/>
              </a:rPr>
              <a:t>Scope 2 emissions are those associated with the consumption of electricity at the airport. Electricity emissions are reported under 2 methodologies: </a:t>
            </a:r>
          </a:p>
          <a:p>
            <a:pPr marL="0" indent="0" algn="just">
              <a:buNone/>
            </a:pPr>
            <a:r>
              <a:rPr lang="en-GB" sz="1800" b="1" dirty="0">
                <a:solidFill>
                  <a:srgbClr val="4989C8"/>
                </a:solidFill>
                <a:latin typeface="Calibri" panose="020F0502020204030204" pitchFamily="34" charset="0"/>
              </a:rPr>
              <a:t>Location-based</a:t>
            </a:r>
            <a:r>
              <a:rPr lang="en-GB" sz="1800" dirty="0">
                <a:solidFill>
                  <a:srgbClr val="4989C8"/>
                </a:solidFill>
                <a:latin typeface="Calibri" panose="020F0502020204030204" pitchFamily="34" charset="0"/>
              </a:rPr>
              <a:t>: </a:t>
            </a:r>
            <a:r>
              <a:rPr lang="en-GB" sz="1800" dirty="0">
                <a:solidFill>
                  <a:srgbClr val="17385F"/>
                </a:solidFill>
                <a:latin typeface="Calibri" panose="020F0502020204030204" pitchFamily="34" charset="0"/>
              </a:rPr>
              <a:t>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4989C8"/>
                </a:solidFill>
                <a:latin typeface="Calibri" panose="020F0502020204030204" pitchFamily="34" charset="0"/>
              </a:rPr>
              <a:t>Market-based: </a:t>
            </a:r>
            <a:r>
              <a:rPr lang="en-GB" sz="1800" dirty="0">
                <a:solidFill>
                  <a:srgbClr val="17385F"/>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600839" cy="973698"/>
          </a:xfrm>
        </p:spPr>
        <p:txBody>
          <a:bodyPr/>
          <a:lstStyle/>
          <a:p>
            <a:r>
              <a:rPr lang="en-GB" sz="4000" dirty="0">
                <a:solidFill>
                  <a:srgbClr val="4989C8"/>
                </a:solidFill>
              </a:rPr>
              <a:t>Barra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50</a:t>
            </a:r>
            <a:r>
              <a:rPr lang="en-GB" dirty="0">
                <a:solidFill>
                  <a:schemeClr val="accent4"/>
                </a:solidFill>
                <a:latin typeface="Calibri" panose="020F0502020204030204" pitchFamily="34" charset="0"/>
              </a:rPr>
              <a:t>						</a:t>
            </a:r>
            <a:r>
              <a:rPr lang="en-GB" dirty="0">
                <a:solidFill>
                  <a:schemeClr val="accent6">
                    <a:lumMod val="75000"/>
                  </a:schemeClr>
                </a:solidFill>
                <a:latin typeface="Calibri" panose="020F0502020204030204" pitchFamily="34" charset="0"/>
              </a:rPr>
              <a:t>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7385F"/>
                </a:solidFill>
                <a:latin typeface="Calibri" panose="020F0502020204030204" pitchFamily="34" charset="0"/>
              </a:rPr>
              <a:t>Scope 2 emissions have marginally increased by 1 tonne CO</a:t>
            </a:r>
            <a:r>
              <a:rPr lang="en-GB" baseline="-25000" dirty="0">
                <a:solidFill>
                  <a:srgbClr val="17385F"/>
                </a:solidFill>
                <a:latin typeface="Calibri" panose="020F0502020204030204" pitchFamily="34" charset="0"/>
              </a:rPr>
              <a:t>2</a:t>
            </a:r>
            <a:r>
              <a:rPr lang="en-GB" dirty="0">
                <a:solidFill>
                  <a:srgbClr val="17385F"/>
                </a:solidFill>
                <a:latin typeface="Calibri" panose="020F0502020204030204" pitchFamily="34" charset="0"/>
              </a:rPr>
              <a:t>e this year. </a:t>
            </a:r>
          </a:p>
          <a:p>
            <a:pPr marL="285750" indent="-285750">
              <a:buFont typeface="Arial" panose="020B0604020202020204" pitchFamily="34" charset="0"/>
              <a:buChar char="•"/>
            </a:pPr>
            <a:r>
              <a:rPr lang="en-GB" dirty="0">
                <a:solidFill>
                  <a:srgbClr val="17385F"/>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7385F"/>
                </a:solidFill>
                <a:latin typeface="Calibri" panose="020F0502020204030204" pitchFamily="34" charset="0"/>
              </a:rPr>
              <a:t>Scope 3 emissions are indirect greenhouse gas emissions that arise as a consequence of the activities of HIAL, but occur from sources not owned or controlled by the company. For Barra Airport, the major emission source in this category is from aircrafts’ aviation fuel. As an airport operator, HIAL reports on the emissions associated with aircraft movements around the airport, i.e. taxi-</a:t>
            </a:r>
            <a:r>
              <a:rPr lang="en-GB" sz="1800" dirty="0" err="1">
                <a:solidFill>
                  <a:srgbClr val="17385F"/>
                </a:solidFill>
                <a:latin typeface="Calibri" panose="020F0502020204030204" pitchFamily="34" charset="0"/>
              </a:rPr>
              <a:t>ing</a:t>
            </a:r>
            <a:r>
              <a:rPr lang="en-GB" sz="1800" dirty="0">
                <a:solidFill>
                  <a:srgbClr val="17385F"/>
                </a:solidFill>
                <a:latin typeface="Calibri" panose="020F0502020204030204" pitchFamily="34" charset="0"/>
              </a:rPr>
              <a:t>, take-off, landing and time spent on Auxiliary Power Usage (APU). Other material sources in Scope 3 include passenger surface access, staff commute and business travel, waste, and water and wastewater treatment.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233885" cy="973698"/>
          </a:xfrm>
        </p:spPr>
        <p:txBody>
          <a:bodyPr/>
          <a:lstStyle/>
          <a:p>
            <a:r>
              <a:rPr lang="en-GB" sz="4000" dirty="0">
                <a:solidFill>
                  <a:srgbClr val="4989C8"/>
                </a:solidFill>
              </a:rPr>
              <a:t>Barra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- 125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2" name="Chart 1">
            <a:extLst>
              <a:ext uri="{FF2B5EF4-FFF2-40B4-BE49-F238E27FC236}">
                <a16:creationId xmlns:a16="http://schemas.microsoft.com/office/drawing/2014/main" id="{41212003-49F9-4697-BE40-5B46B71D2282}"/>
              </a:ext>
            </a:extLst>
          </p:cNvPr>
          <p:cNvGraphicFramePr>
            <a:graphicFrameLocks/>
          </p:cNvGraphicFramePr>
          <p:nvPr>
            <p:extLst>
              <p:ext uri="{D42A27DB-BD31-4B8C-83A1-F6EECF244321}">
                <p14:modId xmlns:p14="http://schemas.microsoft.com/office/powerpoint/2010/main" val="918623166"/>
              </p:ext>
            </p:extLst>
          </p:nvPr>
        </p:nvGraphicFramePr>
        <p:xfrm>
          <a:off x="719007" y="3447879"/>
          <a:ext cx="11244393" cy="3342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48.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4.xml><?xml version="1.0" encoding="utf-8"?>
<TemplafySlideTemplateConfiguration><![CDATA[{"slideVersion":1,"isValidatorEnabled":false,"isLocked":false,"elementsMetadata":[],"slideId":"638080838681286031","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TemplateConfiguration><![CDATA[{"slideVersion":1,"isValidatorEnabled":false,"isLocked":false,"elementsMetadata":[],"slideId":"638080838681297489","enableDocumentContentUpdater":false,"version":"2.0"}]]></TemplafySlideTemplateConfiguration>
</file>

<file path=customXml/itemProps1.xml><?xml version="1.0" encoding="utf-8"?>
<ds:datastoreItem xmlns:ds="http://schemas.openxmlformats.org/officeDocument/2006/customXml" ds:itemID="{1001D2A2-86A7-4DA0-AEC9-BC070DDB4042}">
  <ds:schemaRefs/>
</ds:datastoreItem>
</file>

<file path=customXml/itemProps2.xml><?xml version="1.0" encoding="utf-8"?>
<ds:datastoreItem xmlns:ds="http://schemas.openxmlformats.org/officeDocument/2006/customXml" ds:itemID="{40FE7D0C-2C63-4891-9A02-7D462CDDFB62}">
  <ds:schemaRefs/>
</ds:datastoreItem>
</file>

<file path=customXml/itemProps3.xml><?xml version="1.0" encoding="utf-8"?>
<ds:datastoreItem xmlns:ds="http://schemas.openxmlformats.org/officeDocument/2006/customXml" ds:itemID="{45AE325C-32CC-46F8-BED1-5E25ACAE35B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F778400-20EB-437E-BE69-8FB8760BB89A}">
  <ds:schemaRefs/>
</ds:datastoreItem>
</file>

<file path=customXml/itemProps5.xml><?xml version="1.0" encoding="utf-8"?>
<ds:datastoreItem xmlns:ds="http://schemas.openxmlformats.org/officeDocument/2006/customXml" ds:itemID="{14B53C0B-458B-4323-8813-D7C504844531}"/>
</file>

<file path=customXml/itemProps6.xml><?xml version="1.0" encoding="utf-8"?>
<ds:datastoreItem xmlns:ds="http://schemas.openxmlformats.org/officeDocument/2006/customXml" ds:itemID="{DFD8A9CC-8D89-4202-9264-7B2A658E2F78}">
  <ds:schemaRefs>
    <ds:schemaRef ds:uri="http://schemas.microsoft.com/sharepoint/v3/contenttype/forms"/>
  </ds:schemaRefs>
</ds:datastoreItem>
</file>

<file path=customXml/itemProps7.xml><?xml version="1.0" encoding="utf-8"?>
<ds:datastoreItem xmlns:ds="http://schemas.openxmlformats.org/officeDocument/2006/customXml" ds:itemID="{6D3C0A55-F079-464B-A913-377369FC3C24}">
  <ds:schemaRefs/>
</ds:datastoreItem>
</file>

<file path=docProps/app.xml><?xml version="1.0" encoding="utf-8"?>
<Properties xmlns="http://schemas.openxmlformats.org/officeDocument/2006/extended-properties" xmlns:vt="http://schemas.openxmlformats.org/officeDocument/2006/docPropsVTypes">
  <TotalTime>4277</TotalTime>
  <Words>3131</Words>
  <Application>Microsoft Office PowerPoint</Application>
  <PresentationFormat>Widescreen</PresentationFormat>
  <Paragraphs>540</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1_Office Theme</vt:lpstr>
      <vt:lpstr>RICARDO_INTROS</vt:lpstr>
      <vt:lpstr>Barra Airport  Carbon Footprint 2024 </vt:lpstr>
      <vt:lpstr>Contents</vt:lpstr>
      <vt:lpstr>Introduction </vt:lpstr>
      <vt:lpstr>Methodology overview</vt:lpstr>
      <vt:lpstr>Barra Airport 2024 Footprint - Summary </vt:lpstr>
      <vt:lpstr>Barra Airport 2024 Footprint – By emissions source</vt:lpstr>
      <vt:lpstr>Barra Airport 2024 Footprint – Scope 1</vt:lpstr>
      <vt:lpstr>Barra Airport 2024 Footprint – Scope 2</vt:lpstr>
      <vt:lpstr>Barra Airport 2024 Footprint – Scope 3</vt:lpstr>
      <vt:lpstr>Barra Airport 2024 Footprint – Market based emissions</vt:lpstr>
      <vt:lpstr>Barra Airport annual emissions trends (tonnes CO2e) </vt:lpstr>
      <vt:lpstr>Barra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59</cp:revision>
  <dcterms:created xsi:type="dcterms:W3CDTF">2024-09-26T07:25:38Z</dcterms:created>
  <dcterms:modified xsi:type="dcterms:W3CDTF">2025-04-16T14:38:09Z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y fmtid="{D5CDD505-2E9C-101B-9397-08002B2CF9AE}" pid="3" name="MSIP_Label_f4355a50-0696-402f-b1c1-491579f22024_Enabled">
    <vt:lpwstr>true</vt:lpwstr>
  </property>
  <property fmtid="{D5CDD505-2E9C-101B-9397-08002B2CF9AE}" pid="4" name="MSIP_Label_f4355a50-0696-402f-b1c1-491579f22024_SetDate">
    <vt:lpwstr>2025-03-24T12:36:41Z</vt:lpwstr>
  </property>
  <property fmtid="{D5CDD505-2E9C-101B-9397-08002B2CF9AE}" pid="5" name="MSIP_Label_f4355a50-0696-402f-b1c1-491579f22024_Method">
    <vt:lpwstr>Standard</vt:lpwstr>
  </property>
  <property fmtid="{D5CDD505-2E9C-101B-9397-08002B2CF9AE}" pid="6" name="MSIP_Label_f4355a50-0696-402f-b1c1-491579f22024_Name">
    <vt:lpwstr>OFFICIAL</vt:lpwstr>
  </property>
  <property fmtid="{D5CDD505-2E9C-101B-9397-08002B2CF9AE}" pid="7" name="MSIP_Label_f4355a50-0696-402f-b1c1-491579f22024_SiteId">
    <vt:lpwstr>8f24740a-6176-49aa-98f7-a2df572c37c3</vt:lpwstr>
  </property>
  <property fmtid="{D5CDD505-2E9C-101B-9397-08002B2CF9AE}" pid="8" name="MSIP_Label_f4355a50-0696-402f-b1c1-491579f22024_ActionId">
    <vt:lpwstr>efc26a3e-89e2-4d53-9ff9-6c10b0753988</vt:lpwstr>
  </property>
  <property fmtid="{D5CDD505-2E9C-101B-9397-08002B2CF9AE}" pid="9" name="MSIP_Label_f4355a50-0696-402f-b1c1-491579f22024_ContentBits">
    <vt:lpwstr>1</vt:lpwstr>
  </property>
  <property fmtid="{D5CDD505-2E9C-101B-9397-08002B2CF9AE}" pid="10" name="MSIP_Label_f4355a50-0696-402f-b1c1-491579f22024_Tag">
    <vt:lpwstr>10, 3, 0, 2</vt:lpwstr>
  </property>
  <property fmtid="{D5CDD505-2E9C-101B-9397-08002B2CF9AE}" pid="11" name="ClassificationContentMarkingHeaderLocations">
    <vt:lpwstr>1_Office Theme:10\RICARDO_INTROS:19</vt:lpwstr>
  </property>
  <property fmtid="{D5CDD505-2E9C-101B-9397-08002B2CF9AE}" pid="12" name="ClassificationContentMarkingHeaderText">
    <vt:lpwstr>OFFICIAL</vt:lpwstr>
  </property>
</Properties>
</file>