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29.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charts/style1.xml" ContentType="application/vnd.ms-office.chartstyle+xml"/>
  <Override PartName="/ppt/charts/style3.xml" ContentType="application/vnd.ms-office.chartstyle+xml"/>
  <Override PartName="/ppt/theme/theme2.xml" ContentType="application/vnd.openxmlformats-officedocument.theme+xml"/>
  <Override PartName="/ppt/authors.xml" ContentType="application/vnd.ms-powerpoint.authors+xml"/>
  <Override PartName="/ppt/charts/colors3.xml" ContentType="application/vnd.ms-office.chartcolor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hart3.xml" ContentType="application/vnd.openxmlformats-officedocument.drawingml.chart+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20.xml" ContentType="application/vnd.openxmlformats-officedocument.presentationml.tags+xml"/>
  <Override PartName="/ppt/tags/tag23.xml" ContentType="application/vnd.openxmlformats-officedocument.presentationml.tags+xml"/>
  <Override PartName="/ppt/tags/tag15.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9.xml" ContentType="application/vnd.openxmlformats-officedocument.presentationml.tags+xml"/>
  <Override PartName="/ppt/tags/tag44.xml" ContentType="application/vnd.openxmlformats-officedocument.presentationml.tags+xml"/>
  <Override PartName="/ppt/tags/tag8.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5.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Lst>
  <p:notesMasterIdLst>
    <p:notesMasterId r:id="rId25"/>
  </p:notesMasterIdLst>
  <p:sldIdLst>
    <p:sldId id="269" r:id="rId7"/>
    <p:sldId id="270" r:id="rId8"/>
    <p:sldId id="280" r:id="rId9"/>
    <p:sldId id="353" r:id="rId10"/>
    <p:sldId id="352" r:id="rId11"/>
    <p:sldId id="284" r:id="rId12"/>
    <p:sldId id="320" r:id="rId13"/>
    <p:sldId id="357" r:id="rId14"/>
    <p:sldId id="358" r:id="rId15"/>
    <p:sldId id="370" r:id="rId16"/>
    <p:sldId id="360" r:id="rId17"/>
    <p:sldId id="362" r:id="rId18"/>
    <p:sldId id="322" r:id="rId19"/>
    <p:sldId id="363" r:id="rId20"/>
    <p:sldId id="369" r:id="rId21"/>
    <p:sldId id="366" r:id="rId22"/>
    <p:sldId id="367"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D"/>
    <a:srgbClr val="704A79"/>
    <a:srgbClr val="3C77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64" d="100"/>
          <a:sy n="64" d="100"/>
        </p:scale>
        <p:origin x="1434" y="48"/>
      </p:cViewPr>
      <p:guideLst>
        <p:guide orient="horz" pos="2137"/>
        <p:guide pos="3817"/>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6.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'TIR - CHARTS'!$D$10</c:f>
              <c:strCache>
                <c:ptCount val="1"/>
                <c:pt idx="0">
                  <c:v>Percentage</c:v>
                </c:pt>
              </c:strCache>
            </c:strRef>
          </c:tx>
          <c:spPr>
            <a:solidFill>
              <a:schemeClr val="accent1"/>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5CA-4B27-87F2-6A44B4E8D28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5CA-4B27-87F2-6A44B4E8D28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F5CA-4B27-87F2-6A44B4E8D28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'TIR - CHARTS'!$B$11:$B$13</c:f>
              <c:strCache>
                <c:ptCount val="3"/>
                <c:pt idx="0">
                  <c:v>Scope 1</c:v>
                </c:pt>
                <c:pt idx="1">
                  <c:v>Scope 2</c:v>
                </c:pt>
                <c:pt idx="2">
                  <c:v>Scope 3</c:v>
                </c:pt>
              </c:strCache>
            </c:strRef>
          </c:cat>
          <c:val>
            <c:numRef>
              <c:f>'TIR - CHARTS'!$D$11:$D$13</c:f>
              <c:numCache>
                <c:formatCode>0%</c:formatCode>
                <c:ptCount val="3"/>
                <c:pt idx="0">
                  <c:v>8.9473684210526316E-2</c:v>
                </c:pt>
                <c:pt idx="1">
                  <c:v>0.23157894736842105</c:v>
                </c:pt>
                <c:pt idx="2">
                  <c:v>0.67894736842105263</c:v>
                </c:pt>
              </c:numCache>
            </c:numRef>
          </c:val>
          <c:extLst>
            <c:ext xmlns:c16="http://schemas.microsoft.com/office/drawing/2014/chart" uri="{C3380CC4-5D6E-409C-BE32-E72D297353CC}">
              <c16:uniqueId val="{00000006-F5CA-4B27-87F2-6A44B4E8D281}"/>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'TIR - CHARTS'!$C$10</c15:sqref>
                        </c15:formulaRef>
                      </c:ext>
                    </c:extLst>
                    <c:strCache>
                      <c:ptCount val="1"/>
                      <c:pt idx="0">
                        <c:v>Total 2024 emissions (tCO2e)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F5CA-4B27-87F2-6A44B4E8D2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F5CA-4B27-87F2-6A44B4E8D2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F5CA-4B27-87F2-6A44B4E8D2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'TIR - CHARTS'!$B$11:$B$13</c15:sqref>
                        </c15:formulaRef>
                      </c:ext>
                    </c:extLst>
                    <c:strCache>
                      <c:ptCount val="3"/>
                      <c:pt idx="0">
                        <c:v>Scope 1</c:v>
                      </c:pt>
                      <c:pt idx="1">
                        <c:v>Scope 2</c:v>
                      </c:pt>
                      <c:pt idx="2">
                        <c:v>Scope 3</c:v>
                      </c:pt>
                    </c:strCache>
                  </c:strRef>
                </c:cat>
                <c:val>
                  <c:numRef>
                    <c:extLst>
                      <c:ext uri="{02D57815-91ED-43cb-92C2-25804820EDAC}">
                        <c15:formulaRef>
                          <c15:sqref>'TIR - CHARTS'!$C$11:$C$13</c15:sqref>
                        </c15:formulaRef>
                      </c:ext>
                    </c:extLst>
                    <c:numCache>
                      <c:formatCode>#,##0</c:formatCode>
                      <c:ptCount val="3"/>
                      <c:pt idx="0">
                        <c:v>17</c:v>
                      </c:pt>
                      <c:pt idx="1">
                        <c:v>44</c:v>
                      </c:pt>
                      <c:pt idx="2">
                        <c:v>129</c:v>
                      </c:pt>
                    </c:numCache>
                  </c:numRef>
                </c:val>
                <c:extLst>
                  <c:ext xmlns:c16="http://schemas.microsoft.com/office/drawing/2014/chart" uri="{C3380CC4-5D6E-409C-BE32-E72D297353CC}">
                    <c16:uniqueId val="{0000000D-F5CA-4B27-87F2-6A44B4E8D281}"/>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'TIR - CHARTS'!$H$10</c:f>
              <c:strCache>
                <c:ptCount val="1"/>
                <c:pt idx="0">
                  <c:v>Percentage</c:v>
                </c:pt>
              </c:strCache>
            </c:strRef>
          </c:tx>
          <c:spPr>
            <a:solidFill>
              <a:schemeClr val="accent6"/>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081-49EA-A563-163EDE4DBEB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081-49EA-A563-163EDE4DBEB8}"/>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081-49EA-A563-163EDE4DBEB8}"/>
              </c:ext>
            </c:extLst>
          </c:dPt>
          <c:dLbls>
            <c:dLbl>
              <c:idx val="0"/>
              <c:layout>
                <c:manualLayout>
                  <c:x val="0"/>
                  <c:y val="6.0750391708480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81-49EA-A563-163EDE4DBEB8}"/>
                </c:ext>
              </c:extLst>
            </c:dLbl>
            <c:dLbl>
              <c:idx val="1"/>
              <c:delete val="1"/>
              <c:extLst>
                <c:ext xmlns:c15="http://schemas.microsoft.com/office/drawing/2012/chart" uri="{CE6537A1-D6FC-4f65-9D91-7224C49458BB}"/>
                <c:ext xmlns:c16="http://schemas.microsoft.com/office/drawing/2014/chart" uri="{C3380CC4-5D6E-409C-BE32-E72D297353CC}">
                  <c16:uniqueId val="{00000003-0081-49EA-A563-163EDE4DBEB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'TIR - CHARTS'!$F$11:$F$13</c:f>
              <c:strCache>
                <c:ptCount val="3"/>
                <c:pt idx="0">
                  <c:v>Scope 1</c:v>
                </c:pt>
                <c:pt idx="1">
                  <c:v>Scope 2</c:v>
                </c:pt>
                <c:pt idx="2">
                  <c:v>Scope 3</c:v>
                </c:pt>
              </c:strCache>
            </c:strRef>
          </c:cat>
          <c:val>
            <c:numRef>
              <c:f>'TIR - CHARTS'!$H$11:$H$13</c:f>
              <c:numCache>
                <c:formatCode>0.0%</c:formatCode>
                <c:ptCount val="3"/>
                <c:pt idx="0">
                  <c:v>0.11643835616438356</c:v>
                </c:pt>
                <c:pt idx="1">
                  <c:v>0</c:v>
                </c:pt>
                <c:pt idx="2">
                  <c:v>0.88356164383561642</c:v>
                </c:pt>
              </c:numCache>
            </c:numRef>
          </c:val>
          <c:extLst>
            <c:ext xmlns:c16="http://schemas.microsoft.com/office/drawing/2014/chart" uri="{C3380CC4-5D6E-409C-BE32-E72D297353CC}">
              <c16:uniqueId val="{00000006-0081-49EA-A563-163EDE4DBEB8}"/>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'TIR - CHARTS'!$G$10</c15:sqref>
                        </c15:formulaRef>
                      </c:ext>
                    </c:extLst>
                    <c:strCache>
                      <c:ptCount val="1"/>
                      <c:pt idx="0">
                        <c:v>Total 2024 emissions (tCO2e)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0081-49EA-A563-163EDE4DBE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0081-49EA-A563-163EDE4DBE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0081-49EA-A563-163EDE4DBE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'TIR - CHARTS'!$F$11:$F$13</c15:sqref>
                        </c15:formulaRef>
                      </c:ext>
                    </c:extLst>
                    <c:strCache>
                      <c:ptCount val="3"/>
                      <c:pt idx="0">
                        <c:v>Scope 1</c:v>
                      </c:pt>
                      <c:pt idx="1">
                        <c:v>Scope 2</c:v>
                      </c:pt>
                      <c:pt idx="2">
                        <c:v>Scope 3</c:v>
                      </c:pt>
                    </c:strCache>
                  </c:strRef>
                </c:cat>
                <c:val>
                  <c:numRef>
                    <c:extLst>
                      <c:ext uri="{02D57815-91ED-43cb-92C2-25804820EDAC}">
                        <c15:formulaRef>
                          <c15:sqref>'TIR - CHARTS'!$G$11:$G$13</c15:sqref>
                        </c15:formulaRef>
                      </c:ext>
                    </c:extLst>
                    <c:numCache>
                      <c:formatCode>#,##0</c:formatCode>
                      <c:ptCount val="3"/>
                      <c:pt idx="0">
                        <c:v>17</c:v>
                      </c:pt>
                      <c:pt idx="1">
                        <c:v>0</c:v>
                      </c:pt>
                      <c:pt idx="2">
                        <c:v>129</c:v>
                      </c:pt>
                    </c:numCache>
                  </c:numRef>
                </c:val>
                <c:extLst>
                  <c:ext xmlns:c16="http://schemas.microsoft.com/office/drawing/2014/chart" uri="{C3380CC4-5D6E-409C-BE32-E72D297353CC}">
                    <c16:uniqueId val="{0000000D-0081-49EA-A563-163EDE4DBEB8}"/>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97927155303373E-4"/>
          <c:y val="0"/>
          <c:w val="0.79295007251751015"/>
          <c:h val="0.81709802923574626"/>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EA-4F7A-AFF4-35075ABE5D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EA-4F7A-AFF4-35075ABE5D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EA-4F7A-AFF4-35075ABE5D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EA-4F7A-AFF4-35075ABE5D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EA-4F7A-AFF4-35075ABE5D3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EA-4F7A-AFF4-35075ABE5D3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EA-4F7A-AFF4-35075ABE5D3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CEA-4F7A-AFF4-35075ABE5D3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CEA-4F7A-AFF4-35075ABE5D30}"/>
              </c:ext>
            </c:extLst>
          </c:dPt>
          <c:dLbls>
            <c:dLbl>
              <c:idx val="6"/>
              <c:layout>
                <c:manualLayout>
                  <c:x val="3.6243066478146881E-3"/>
                  <c:y val="-5.1888860344441075E-2"/>
                </c:manualLayout>
              </c:layout>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2.2899427244400184E-2"/>
                      <c:h val="5.8443323437712344E-2"/>
                    </c:manualLayout>
                  </c15:layout>
                </c:ext>
                <c:ext xmlns:c16="http://schemas.microsoft.com/office/drawing/2014/chart" uri="{C3380CC4-5D6E-409C-BE32-E72D297353CC}">
                  <c16:uniqueId val="{0000000D-8CEA-4F7A-AFF4-35075ABE5D30}"/>
                </c:ext>
              </c:extLst>
            </c:dLbl>
            <c:dLbl>
              <c:idx val="7"/>
              <c:layout>
                <c:manualLayout>
                  <c:x val="-3.0202357220259638E-3"/>
                  <c:y val="3.641328563097343E-2"/>
                </c:manualLayout>
              </c:layout>
              <c:tx>
                <c:rich>
                  <a:bodyPr/>
                  <a:lstStyle/>
                  <a:p>
                    <a:fld id="{B3C5665E-BCE6-4D1D-BAE5-518BDDAF2B38}" type="VALUE">
                      <a:rPr lang="en-US">
                        <a:latin typeface="Calibri" panose="020F0502020204030204" pitchFamily="34" charset="0"/>
                        <a:cs typeface="Calibri" panose="020F0502020204030204" pitchFamily="34" charset="0"/>
                      </a:rPr>
                      <a:pPr/>
                      <a:t>[VALUE]</a:t>
                    </a:fld>
                    <a:endParaRPr lang="en-GB"/>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8CEA-4F7A-AFF4-35075ABE5D30}"/>
                </c:ext>
              </c:extLst>
            </c:dLbl>
            <c:dLbl>
              <c:idx val="8"/>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CEA-4F7A-AFF4-35075ABE5D30}"/>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('TIR - CHARTS'!$B$217:$B$220,'TIR - CHARTS'!$B$222:$B$223,'TIR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('TIR - CHARTS'!$D$217:$D$220,'TIR - CHARTS'!$D$222:$D$223,'TIR - CHARTS'!$D$230:$D$231)</c:f>
              <c:numCache>
                <c:formatCode>0.0%</c:formatCode>
                <c:ptCount val="8"/>
                <c:pt idx="0">
                  <c:v>0.7</c:v>
                </c:pt>
                <c:pt idx="1">
                  <c:v>4.4999999999999998E-2</c:v>
                </c:pt>
                <c:pt idx="2">
                  <c:v>1.2999999999999999E-2</c:v>
                </c:pt>
                <c:pt idx="3">
                  <c:v>9.8000000000000004E-2</c:v>
                </c:pt>
                <c:pt idx="4">
                  <c:v>0.112</c:v>
                </c:pt>
                <c:pt idx="7">
                  <c:v>2.9000000000000001E-2</c:v>
                </c:pt>
              </c:numCache>
              <c:extLst/>
            </c:numRef>
          </c:val>
          <c:extLst>
            <c:ext xmlns:c16="http://schemas.microsoft.com/office/drawing/2014/chart" uri="{C3380CC4-5D6E-409C-BE32-E72D297353CC}">
              <c16:uniqueId val="{00000012-8CEA-4F7A-AFF4-35075ABE5D30}"/>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4617776870447006"/>
          <c:y val="7.9206217263999998E-2"/>
          <c:w val="0.23943072312969957"/>
          <c:h val="0.79978660690615277"/>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'TIR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39BB-401D-8698-DC930E5702B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39BB-401D-8698-DC930E5702B0}"/>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39BB-401D-8698-DC930E5702B0}"/>
              </c:ext>
            </c:extLst>
          </c:dPt>
          <c:val>
            <c:numRef>
              <c:f>'TIR - CHARTS'!$C$165:$G$165</c:f>
              <c:numCache>
                <c:formatCode>#,##0</c:formatCode>
                <c:ptCount val="5"/>
                <c:pt idx="0">
                  <c:v>78</c:v>
                </c:pt>
                <c:pt idx="1">
                  <c:v>57</c:v>
                </c:pt>
                <c:pt idx="2">
                  <c:v>54</c:v>
                </c:pt>
                <c:pt idx="3">
                  <c:v>45</c:v>
                </c:pt>
                <c:pt idx="4">
                  <c:v>44</c:v>
                </c:pt>
              </c:numCache>
            </c:numRef>
          </c:val>
          <c:extLst>
            <c:ext xmlns:c16="http://schemas.microsoft.com/office/drawing/2014/chart" uri="{C3380CC4-5D6E-409C-BE32-E72D297353CC}">
              <c16:uniqueId val="{00000006-39BB-401D-8698-DC930E5702B0}"/>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'TIR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'TIR - CHARTS'!$C$164:$G$164</c:f>
              <c:numCache>
                <c:formatCode>General</c:formatCode>
                <c:ptCount val="5"/>
                <c:pt idx="0">
                  <c:v>2020</c:v>
                </c:pt>
                <c:pt idx="1">
                  <c:v>2021</c:v>
                </c:pt>
                <c:pt idx="2">
                  <c:v>2022</c:v>
                </c:pt>
                <c:pt idx="3">
                  <c:v>2023</c:v>
                </c:pt>
                <c:pt idx="4">
                  <c:v>2024</c:v>
                </c:pt>
              </c:numCache>
            </c:numRef>
          </c:cat>
          <c:val>
            <c:numRef>
              <c:f>'TIR - CHARTS'!$C$166:$G$166</c:f>
              <c:numCache>
                <c:formatCode>#,##0</c:formatCode>
                <c:ptCount val="5"/>
                <c:pt idx="0" formatCode="General">
                  <c:v>306309</c:v>
                </c:pt>
                <c:pt idx="1">
                  <c:v>242752</c:v>
                </c:pt>
                <c:pt idx="2">
                  <c:v>255383</c:v>
                </c:pt>
                <c:pt idx="3">
                  <c:v>233631</c:v>
                </c:pt>
                <c:pt idx="4">
                  <c:v>212179</c:v>
                </c:pt>
              </c:numCache>
            </c:numRef>
          </c:val>
          <c:smooth val="0"/>
          <c:extLst>
            <c:ext xmlns:c16="http://schemas.microsoft.com/office/drawing/2014/chart" uri="{C3380CC4-5D6E-409C-BE32-E72D297353CC}">
              <c16:uniqueId val="{00000007-39BB-401D-8698-DC930E5702B0}"/>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04/04/2025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a:t>
            </a:fld>
            <a:endParaRPr lang="en-GB" dirty="0"/>
          </a:p>
        </p:txBody>
      </p:sp>
    </p:spTree>
    <p:extLst>
      <p:ext uri="{BB962C8B-B14F-4D97-AF65-F5344CB8AC3E}">
        <p14:creationId xmlns:p14="http://schemas.microsoft.com/office/powerpoint/2010/main" val="403487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13</a:t>
            </a:fld>
            <a:endParaRPr lang="en-GB"/>
          </a:p>
        </p:txBody>
      </p:sp>
    </p:spTree>
    <p:extLst>
      <p:ext uri="{BB962C8B-B14F-4D97-AF65-F5344CB8AC3E}">
        <p14:creationId xmlns:p14="http://schemas.microsoft.com/office/powerpoint/2010/main" val="248927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B806-6469-4FA0-8BE0-CB38C0FB8F6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1481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4 April,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4 April,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4 April,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6.xml"/><Relationship Id="rId7" Type="http://schemas.openxmlformats.org/officeDocument/2006/relationships/image" Target="../media/image9.png"/><Relationship Id="rId2" Type="http://schemas.openxmlformats.org/officeDocument/2006/relationships/customXml" Target="../../customXml/item1.xml"/><Relationship Id="rId1" Type="http://schemas.openxmlformats.org/officeDocument/2006/relationships/customXml" Target="../../customXml/item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7.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3.xml"/><Relationship Id="rId1" Type="http://schemas.openxmlformats.org/officeDocument/2006/relationships/customXml" Target="../../customXml/item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err="1"/>
              <a:t>Tiree</a:t>
            </a:r>
            <a:r>
              <a:rPr lang="en-GB" sz="5400" dirty="0"/>
              <a:t>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2" y="6150114"/>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November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pic>
        <p:nvPicPr>
          <p:cNvPr id="1026" name="Picture 2" descr="Tiree (Reef) - Airfields of Britain Conservation Trust UK">
            <a:extLst>
              <a:ext uri="{FF2B5EF4-FFF2-40B4-BE49-F238E27FC236}">
                <a16:creationId xmlns:a16="http://schemas.microsoft.com/office/drawing/2014/main" id="{D3A8456F-A976-482F-1839-9D7F3FD07D2B}"/>
              </a:ext>
            </a:extLst>
          </p:cNvPr>
          <p:cNvPicPr>
            <a:picLocks noGrp="1" noChangeAspect="1" noChangeArrowheads="1"/>
          </p:cNvPicPr>
          <p:nvPr>
            <p:ph type="pic" sz="quarter" idx="13"/>
          </p:nvPr>
        </p:nvPicPr>
        <p:blipFill rotWithShape="1">
          <a:blip r:embed="rId8">
            <a:extLst>
              <a:ext uri="{28A0092B-C50C-407E-A947-70E740481C1C}">
                <a14:useLocalDpi xmlns:a14="http://schemas.microsoft.com/office/drawing/2010/main" val="0"/>
              </a:ext>
            </a:extLst>
          </a:blip>
          <a:srcRect t="23429" b="27936"/>
          <a:stretch/>
        </p:blipFill>
        <p:spPr bwMode="auto">
          <a:xfrm>
            <a:off x="0" y="-2"/>
            <a:ext cx="12192000" cy="4447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F144BF-E9E3-6BDC-291A-4DF161FF6BBB}"/>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a:stretch/>
        </p:blipFill>
        <p:spPr>
          <a:xfrm>
            <a:off x="316783" y="281755"/>
            <a:ext cx="3486150" cy="1009650"/>
          </a:xfrm>
          <a:prstGeom prst="rect">
            <a:avLst/>
          </a:prstGeom>
        </p:spPr>
      </p:pic>
      <p:pic>
        <p:nvPicPr>
          <p:cNvPr id="5" name="Picture 4">
            <a:extLst>
              <a:ext uri="{FF2B5EF4-FFF2-40B4-BE49-F238E27FC236}">
                <a16:creationId xmlns:a16="http://schemas.microsoft.com/office/drawing/2014/main" id="{39B7CD3F-39C3-FD97-15EB-35A32D0407AE}"/>
              </a:ext>
            </a:extLst>
          </p:cNvPr>
          <p:cNvPicPr>
            <a:picLocks noChangeAspect="1"/>
          </p:cNvPicPr>
          <p:nvPr/>
        </p:nvPicPr>
        <p:blipFill>
          <a:blip r:embed="rId9"/>
          <a:stretch>
            <a:fillRect/>
          </a:stretch>
        </p:blipFill>
        <p:spPr>
          <a:xfrm>
            <a:off x="8042031" y="5389956"/>
            <a:ext cx="3961300" cy="1381423"/>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0126382" cy="973698"/>
          </a:xfrm>
        </p:spPr>
        <p:txBody>
          <a:bodyPr/>
          <a:lstStyle/>
          <a:p>
            <a:r>
              <a:rPr lang="en-GB" sz="4000" dirty="0" err="1">
                <a:solidFill>
                  <a:schemeClr val="tx2"/>
                </a:solidFill>
              </a:rPr>
              <a:t>Tiree</a:t>
            </a:r>
            <a:r>
              <a:rPr lang="en-GB" sz="4000" dirty="0">
                <a:solidFill>
                  <a:schemeClr val="tx2"/>
                </a:solidFill>
              </a:rPr>
              <a:t> Airport 2024 Footprint – Market based emissions</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5FE425C4-254F-1DF0-818D-D8350730046A}"/>
              </a:ext>
            </a:extLst>
          </p:cNvPr>
          <p:cNvGraphicFramePr>
            <a:graphicFrameLocks noGrp="1"/>
          </p:cNvGraphicFramePr>
          <p:nvPr>
            <p:extLst>
              <p:ext uri="{D42A27DB-BD31-4B8C-83A1-F6EECF244321}">
                <p14:modId xmlns:p14="http://schemas.microsoft.com/office/powerpoint/2010/main" val="368453471"/>
              </p:ext>
            </p:extLst>
          </p:nvPr>
        </p:nvGraphicFramePr>
        <p:xfrm>
          <a:off x="796412" y="1094815"/>
          <a:ext cx="9812973" cy="5423228"/>
        </p:xfrm>
        <a:graphic>
          <a:graphicData uri="http://schemas.openxmlformats.org/drawingml/2006/table">
            <a:tbl>
              <a:tblPr/>
              <a:tblGrid>
                <a:gridCol w="3164905">
                  <a:extLst>
                    <a:ext uri="{9D8B030D-6E8A-4147-A177-3AD203B41FA5}">
                      <a16:colId xmlns:a16="http://schemas.microsoft.com/office/drawing/2014/main" val="1913134993"/>
                    </a:ext>
                  </a:extLst>
                </a:gridCol>
                <a:gridCol w="3288672">
                  <a:extLst>
                    <a:ext uri="{9D8B030D-6E8A-4147-A177-3AD203B41FA5}">
                      <a16:colId xmlns:a16="http://schemas.microsoft.com/office/drawing/2014/main" val="1876855873"/>
                    </a:ext>
                  </a:extLst>
                </a:gridCol>
                <a:gridCol w="1449844">
                  <a:extLst>
                    <a:ext uri="{9D8B030D-6E8A-4147-A177-3AD203B41FA5}">
                      <a16:colId xmlns:a16="http://schemas.microsoft.com/office/drawing/2014/main" val="3100438520"/>
                    </a:ext>
                  </a:extLst>
                </a:gridCol>
                <a:gridCol w="1909552">
                  <a:extLst>
                    <a:ext uri="{9D8B030D-6E8A-4147-A177-3AD203B41FA5}">
                      <a16:colId xmlns:a16="http://schemas.microsoft.com/office/drawing/2014/main" val="3091490955"/>
                    </a:ext>
                  </a:extLst>
                </a:gridCol>
              </a:tblGrid>
              <a:tr h="189408">
                <a:tc>
                  <a:txBody>
                    <a:bodyPr/>
                    <a:lstStyle/>
                    <a:p>
                      <a:pPr algn="ctr"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484623204"/>
                  </a:ext>
                </a:extLst>
              </a:tr>
              <a:tr h="189408">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46670703"/>
                  </a:ext>
                </a:extLst>
              </a:tr>
              <a:tr h="189408">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808005"/>
                  </a:ext>
                </a:extLst>
              </a:tr>
              <a:tr h="189408">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441034"/>
                  </a:ext>
                </a:extLst>
              </a:tr>
              <a:tr h="189408">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641222"/>
                  </a:ext>
                </a:extLst>
              </a:tr>
              <a:tr h="189408">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0053843"/>
                  </a:ext>
                </a:extLst>
              </a:tr>
              <a:tr h="189408">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888132"/>
                  </a:ext>
                </a:extLst>
              </a:tr>
              <a:tr h="189408">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99.4%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198467"/>
                  </a:ext>
                </a:extLst>
              </a:tr>
              <a:tr h="189408">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819724414"/>
                  </a:ext>
                </a:extLst>
              </a:tr>
              <a:tr h="189408">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371853"/>
                  </a:ext>
                </a:extLst>
              </a:tr>
              <a:tr h="189408">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446678613"/>
                  </a:ext>
                </a:extLst>
              </a:tr>
              <a:tr h="189408">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404713"/>
                  </a:ext>
                </a:extLst>
              </a:tr>
              <a:tr h="189408">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296087"/>
                  </a:ext>
                </a:extLst>
              </a:tr>
              <a:tr h="205399">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4763421"/>
                  </a:ext>
                </a:extLst>
              </a:tr>
              <a:tr h="189408">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547653"/>
                  </a:ext>
                </a:extLst>
              </a:tr>
              <a:tr h="189408">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4863651"/>
                  </a:ext>
                </a:extLst>
              </a:tr>
              <a:tr h="189408">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541436"/>
                  </a:ext>
                </a:extLst>
              </a:tr>
              <a:tr h="189408">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6584166"/>
                  </a:ext>
                </a:extLst>
              </a:tr>
              <a:tr h="189408">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736934"/>
                  </a:ext>
                </a:extLst>
              </a:tr>
              <a:tr h="189408">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28869"/>
                  </a:ext>
                </a:extLst>
              </a:tr>
              <a:tr h="189408">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282074"/>
                  </a:ext>
                </a:extLst>
              </a:tr>
              <a:tr h="189408">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031620"/>
                  </a:ext>
                </a:extLst>
              </a:tr>
              <a:tr h="189408">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649835"/>
                  </a:ext>
                </a:extLst>
              </a:tr>
              <a:tr h="189408">
                <a:tc>
                  <a:txBody>
                    <a:bodyPr/>
                    <a:lstStyle/>
                    <a:p>
                      <a:pPr algn="l" fontAlgn="ctr"/>
                      <a:r>
                        <a:rPr lang="en-GB" sz="1200" b="1" i="0" u="none" strike="noStrike" dirty="0">
                          <a:solidFill>
                            <a:schemeClr val="bg1"/>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chemeClr val="bg1"/>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96569803"/>
                  </a:ext>
                </a:extLst>
              </a:tr>
              <a:tr h="189408">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35.8%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249657"/>
                  </a:ext>
                </a:extLst>
              </a:tr>
              <a:tr h="189408">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31.8%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815297"/>
                  </a:ext>
                </a:extLst>
              </a:tr>
              <a:tr h="189408">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32.4%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87205"/>
                  </a:ext>
                </a:extLst>
              </a:tr>
              <a:tr h="293221">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866561745"/>
                  </a:ext>
                </a:extLst>
              </a:tr>
            </a:tbl>
          </a:graphicData>
        </a:graphic>
      </p:graphicFrame>
    </p:spTree>
    <p:extLst>
      <p:ext uri="{BB962C8B-B14F-4D97-AF65-F5344CB8AC3E}">
        <p14:creationId xmlns:p14="http://schemas.microsoft.com/office/powerpoint/2010/main" val="270126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0840757" cy="973698"/>
          </a:xfrm>
        </p:spPr>
        <p:txBody>
          <a:bodyPr/>
          <a:lstStyle/>
          <a:p>
            <a:r>
              <a:rPr lang="en-GB" sz="4000" dirty="0" err="1">
                <a:solidFill>
                  <a:schemeClr val="tx2"/>
                </a:solidFill>
              </a:rPr>
              <a:t>Tiree</a:t>
            </a:r>
            <a:r>
              <a:rPr lang="en-GB" sz="4000" dirty="0">
                <a:solidFill>
                  <a:schemeClr val="tx2"/>
                </a:solidFill>
              </a:rPr>
              <a:t>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368077710"/>
              </p:ext>
            </p:extLst>
          </p:nvPr>
        </p:nvGraphicFramePr>
        <p:xfrm>
          <a:off x="796412" y="1131957"/>
          <a:ext cx="11098159" cy="5203125"/>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6841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96552">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90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8502">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dirty="0">
                          <a:solidFill>
                            <a:srgbClr val="12447D"/>
                          </a:solidFill>
                          <a:effectLst/>
                          <a:highlight>
                            <a:srgbClr val="FFFFFF"/>
                          </a:highligh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1279168"/>
                  </a:ext>
                </a:extLst>
              </a:tr>
              <a:tr h="265365">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012577F4-D5D3-A5BA-B6EC-AD2FC44B4CA1}"/>
              </a:ext>
            </a:extLst>
          </p:cNvPr>
          <p:cNvSpPr txBox="1"/>
          <p:nvPr/>
        </p:nvSpPr>
        <p:spPr>
          <a:xfrm>
            <a:off x="796412" y="6503516"/>
            <a:ext cx="11208019" cy="261610"/>
          </a:xfrm>
          <a:prstGeom prst="rect">
            <a:avLst/>
          </a:prstGeom>
          <a:noFill/>
        </p:spPr>
        <p:txBody>
          <a:bodyPr wrap="square" rtlCol="0">
            <a:spAutoFit/>
          </a:bodyPr>
          <a:lstStyle/>
          <a:p>
            <a:r>
              <a:rPr lang="en-GB" sz="1050" dirty="0">
                <a:latin typeface="Calibri" panose="020F0502020204030204" pitchFamily="34" charset="0"/>
              </a:rPr>
              <a:t>*Passenger numbers in 2020 suspected to be over-reported due to a data error. ** Fuels WTT reported for the first time this year.  </a:t>
            </a:r>
          </a:p>
        </p:txBody>
      </p:sp>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0021530" cy="973698"/>
          </a:xfrm>
        </p:spPr>
        <p:txBody>
          <a:bodyPr/>
          <a:lstStyle/>
          <a:p>
            <a:r>
              <a:rPr lang="en-GB" sz="4000" dirty="0" err="1">
                <a:solidFill>
                  <a:schemeClr val="tx2"/>
                </a:solidFill>
              </a:rPr>
              <a:t>Tiree</a:t>
            </a:r>
            <a:r>
              <a:rPr lang="en-GB" sz="4000" dirty="0">
                <a:solidFill>
                  <a:schemeClr val="tx2"/>
                </a:solidFill>
              </a:rPr>
              <a:t>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3196730366"/>
              </p:ext>
            </p:extLst>
          </p:nvPr>
        </p:nvGraphicFramePr>
        <p:xfrm>
          <a:off x="796412" y="1820704"/>
          <a:ext cx="11098159" cy="280800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46800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468000">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468000">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468000">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468000">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468000">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cxnSp>
        <p:nvCxnSpPr>
          <p:cNvPr id="2" name="Straight Arrow Connector 1">
            <a:extLst>
              <a:ext uri="{FF2B5EF4-FFF2-40B4-BE49-F238E27FC236}">
                <a16:creationId xmlns:a16="http://schemas.microsoft.com/office/drawing/2014/main" id="{6FCCD29F-7BA6-7CF3-9A5A-B47F4528E416}"/>
              </a:ext>
            </a:extLst>
          </p:cNvPr>
          <p:cNvCxnSpPr>
            <a:cxnSpLocks/>
          </p:cNvCxnSpPr>
          <p:nvPr/>
        </p:nvCxnSpPr>
        <p:spPr>
          <a:xfrm>
            <a:off x="5322277" y="24384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B91342CF-B244-6AC0-CB28-89D88B6FFEB5}"/>
              </a:ext>
            </a:extLst>
          </p:cNvPr>
          <p:cNvCxnSpPr>
            <a:cxnSpLocks/>
          </p:cNvCxnSpPr>
          <p:nvPr/>
        </p:nvCxnSpPr>
        <p:spPr>
          <a:xfrm>
            <a:off x="7115907" y="24384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08094C69-A665-9ABB-EA85-340C37A64081}"/>
              </a:ext>
            </a:extLst>
          </p:cNvPr>
          <p:cNvCxnSpPr>
            <a:cxnSpLocks/>
          </p:cNvCxnSpPr>
          <p:nvPr/>
        </p:nvCxnSpPr>
        <p:spPr>
          <a:xfrm>
            <a:off x="10714891" y="24384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9C967ABA-CB3C-0582-32BA-ACC96BFFC762}"/>
              </a:ext>
            </a:extLst>
          </p:cNvPr>
          <p:cNvCxnSpPr>
            <a:cxnSpLocks/>
          </p:cNvCxnSpPr>
          <p:nvPr/>
        </p:nvCxnSpPr>
        <p:spPr>
          <a:xfrm>
            <a:off x="10750060" y="28956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D219EF03-AE2E-75D7-3798-E78437EA27FC}"/>
              </a:ext>
            </a:extLst>
          </p:cNvPr>
          <p:cNvCxnSpPr>
            <a:cxnSpLocks/>
          </p:cNvCxnSpPr>
          <p:nvPr/>
        </p:nvCxnSpPr>
        <p:spPr>
          <a:xfrm>
            <a:off x="8909537" y="28956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99A93F14-F329-86C0-4E8E-698D39280B43}"/>
              </a:ext>
            </a:extLst>
          </p:cNvPr>
          <p:cNvCxnSpPr>
            <a:cxnSpLocks/>
          </p:cNvCxnSpPr>
          <p:nvPr/>
        </p:nvCxnSpPr>
        <p:spPr>
          <a:xfrm>
            <a:off x="7139352" y="28956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BA310CDB-FE23-3EBF-2C7E-E636E7DB416B}"/>
              </a:ext>
            </a:extLst>
          </p:cNvPr>
          <p:cNvCxnSpPr>
            <a:cxnSpLocks/>
          </p:cNvCxnSpPr>
          <p:nvPr/>
        </p:nvCxnSpPr>
        <p:spPr>
          <a:xfrm>
            <a:off x="5322277" y="289560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6225FE5-DA56-7331-734A-ACE5961D51F2}"/>
              </a:ext>
            </a:extLst>
          </p:cNvPr>
          <p:cNvCxnSpPr>
            <a:cxnSpLocks/>
          </p:cNvCxnSpPr>
          <p:nvPr/>
        </p:nvCxnSpPr>
        <p:spPr>
          <a:xfrm>
            <a:off x="7115907" y="332906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29CDBFC0-AAE2-66B0-2215-2E1B4145C78D}"/>
              </a:ext>
            </a:extLst>
          </p:cNvPr>
          <p:cNvCxnSpPr>
            <a:cxnSpLocks/>
          </p:cNvCxnSpPr>
          <p:nvPr/>
        </p:nvCxnSpPr>
        <p:spPr>
          <a:xfrm>
            <a:off x="10750060" y="333521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A62E348-A36A-3565-9820-AF6A94D5F02E}"/>
              </a:ext>
            </a:extLst>
          </p:cNvPr>
          <p:cNvCxnSpPr>
            <a:cxnSpLocks/>
          </p:cNvCxnSpPr>
          <p:nvPr/>
        </p:nvCxnSpPr>
        <p:spPr>
          <a:xfrm>
            <a:off x="7139352" y="3821723"/>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0BF03927-E181-91D4-DE1F-DBCCF006EAE6}"/>
              </a:ext>
            </a:extLst>
          </p:cNvPr>
          <p:cNvCxnSpPr>
            <a:cxnSpLocks/>
          </p:cNvCxnSpPr>
          <p:nvPr/>
        </p:nvCxnSpPr>
        <p:spPr>
          <a:xfrm>
            <a:off x="10714891" y="3821723"/>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ACA24D0D-9028-0465-4820-464C9DECC1F3}"/>
              </a:ext>
            </a:extLst>
          </p:cNvPr>
          <p:cNvCxnSpPr>
            <a:cxnSpLocks/>
          </p:cNvCxnSpPr>
          <p:nvPr/>
        </p:nvCxnSpPr>
        <p:spPr>
          <a:xfrm flipV="1">
            <a:off x="3540368" y="2895600"/>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E0D1F578-4743-C2FE-680A-1C3CC8A05F71}"/>
              </a:ext>
            </a:extLst>
          </p:cNvPr>
          <p:cNvCxnSpPr>
            <a:cxnSpLocks/>
          </p:cNvCxnSpPr>
          <p:nvPr/>
        </p:nvCxnSpPr>
        <p:spPr>
          <a:xfrm flipV="1">
            <a:off x="3411415" y="333521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52896B7F-E951-9B00-922F-41CA52B3B021}"/>
              </a:ext>
            </a:extLst>
          </p:cNvPr>
          <p:cNvCxnSpPr>
            <a:cxnSpLocks/>
          </p:cNvCxnSpPr>
          <p:nvPr/>
        </p:nvCxnSpPr>
        <p:spPr>
          <a:xfrm flipV="1">
            <a:off x="3540368" y="3821723"/>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BDE04F8A-F251-A84C-1BB9-D0A433081859}"/>
              </a:ext>
            </a:extLst>
          </p:cNvPr>
          <p:cNvCxnSpPr>
            <a:cxnSpLocks/>
          </p:cNvCxnSpPr>
          <p:nvPr/>
        </p:nvCxnSpPr>
        <p:spPr>
          <a:xfrm flipV="1">
            <a:off x="5322276" y="333521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1BF2130F-0692-48CA-DF3B-2AB27C9B91EB}"/>
              </a:ext>
            </a:extLst>
          </p:cNvPr>
          <p:cNvCxnSpPr>
            <a:cxnSpLocks/>
          </p:cNvCxnSpPr>
          <p:nvPr/>
        </p:nvCxnSpPr>
        <p:spPr>
          <a:xfrm flipV="1">
            <a:off x="5322276" y="3821722"/>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2A45E038-8677-44F0-F92E-CC5DFF51C144}"/>
              </a:ext>
            </a:extLst>
          </p:cNvPr>
          <p:cNvCxnSpPr>
            <a:cxnSpLocks/>
          </p:cNvCxnSpPr>
          <p:nvPr/>
        </p:nvCxnSpPr>
        <p:spPr>
          <a:xfrm flipV="1">
            <a:off x="8909537" y="3346937"/>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23ECC56B-53D5-3082-44CC-46969C316F72}"/>
              </a:ext>
            </a:extLst>
          </p:cNvPr>
          <p:cNvCxnSpPr>
            <a:cxnSpLocks/>
          </p:cNvCxnSpPr>
          <p:nvPr/>
        </p:nvCxnSpPr>
        <p:spPr>
          <a:xfrm flipV="1">
            <a:off x="8909537" y="243839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3EBF3B8A-CC6E-4493-0C14-11871FAE5E19}"/>
              </a:ext>
            </a:extLst>
          </p:cNvPr>
          <p:cNvCxnSpPr>
            <a:cxnSpLocks/>
          </p:cNvCxnSpPr>
          <p:nvPr/>
        </p:nvCxnSpPr>
        <p:spPr>
          <a:xfrm flipV="1">
            <a:off x="8909537" y="3821722"/>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027DBED4-74A0-5A1A-C24A-8E879014EECA}"/>
              </a:ext>
            </a:extLst>
          </p:cNvPr>
          <p:cNvCxnSpPr>
            <a:cxnSpLocks/>
          </p:cNvCxnSpPr>
          <p:nvPr/>
        </p:nvCxnSpPr>
        <p:spPr>
          <a:xfrm flipV="1">
            <a:off x="3505198" y="4284785"/>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A198CAA4-1971-1A71-4233-96844231E249}"/>
              </a:ext>
            </a:extLst>
          </p:cNvPr>
          <p:cNvCxnSpPr>
            <a:cxnSpLocks/>
          </p:cNvCxnSpPr>
          <p:nvPr/>
        </p:nvCxnSpPr>
        <p:spPr>
          <a:xfrm flipV="1">
            <a:off x="5240214" y="4284785"/>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F7AFB277-0B55-9056-A934-E51C3C063C66}"/>
              </a:ext>
            </a:extLst>
          </p:cNvPr>
          <p:cNvCxnSpPr>
            <a:cxnSpLocks/>
          </p:cNvCxnSpPr>
          <p:nvPr/>
        </p:nvCxnSpPr>
        <p:spPr>
          <a:xfrm>
            <a:off x="7115907" y="4341052"/>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AAA50402-65E2-7E34-FA1A-1067C2F91005}"/>
              </a:ext>
            </a:extLst>
          </p:cNvPr>
          <p:cNvCxnSpPr>
            <a:cxnSpLocks/>
          </p:cNvCxnSpPr>
          <p:nvPr/>
        </p:nvCxnSpPr>
        <p:spPr>
          <a:xfrm flipV="1">
            <a:off x="8909537" y="4284785"/>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9D8B23CE-CD6A-6AE0-D89F-EF6A63D4C6AB}"/>
              </a:ext>
            </a:extLst>
          </p:cNvPr>
          <p:cNvCxnSpPr>
            <a:cxnSpLocks/>
          </p:cNvCxnSpPr>
          <p:nvPr/>
        </p:nvCxnSpPr>
        <p:spPr>
          <a:xfrm>
            <a:off x="10679721" y="4284785"/>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796412" y="6025595"/>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796412" y="422523"/>
            <a:ext cx="10021530"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err="1">
                <a:solidFill>
                  <a:schemeClr val="tx2"/>
                </a:solidFill>
                <a:latin typeface="Calibri" panose="020F0502020204030204" pitchFamily="34" charset="0"/>
              </a:rPr>
              <a:t>Tiree</a:t>
            </a:r>
            <a:r>
              <a:rPr lang="en-GB" sz="4000" dirty="0">
                <a:solidFill>
                  <a:schemeClr val="tx2"/>
                </a:solidFill>
                <a:latin typeface="Calibri" panose="020F0502020204030204" pitchFamily="34" charset="0"/>
              </a:rPr>
              <a:t> Airport annual emissions trends (electricity and emissions)</a:t>
            </a:r>
          </a:p>
        </p:txBody>
      </p:sp>
      <p:graphicFrame>
        <p:nvGraphicFramePr>
          <p:cNvPr id="2" name="Chart 1">
            <a:extLst>
              <a:ext uri="{FF2B5EF4-FFF2-40B4-BE49-F238E27FC236}">
                <a16:creationId xmlns:a16="http://schemas.microsoft.com/office/drawing/2014/main" id="{559D348E-80CC-4E6D-B38F-329404339BF5}"/>
              </a:ext>
            </a:extLst>
          </p:cNvPr>
          <p:cNvGraphicFramePr>
            <a:graphicFrameLocks/>
          </p:cNvGraphicFramePr>
          <p:nvPr>
            <p:extLst>
              <p:ext uri="{D42A27DB-BD31-4B8C-83A1-F6EECF244321}">
                <p14:modId xmlns:p14="http://schemas.microsoft.com/office/powerpoint/2010/main" val="2693538047"/>
              </p:ext>
            </p:extLst>
          </p:nvPr>
        </p:nvGraphicFramePr>
        <p:xfrm>
          <a:off x="1100382" y="1555877"/>
          <a:ext cx="9717560" cy="4308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16785"/>
          </a:xfrm>
          <a:prstGeom prst="rect">
            <a:avLst/>
          </a:prstGeom>
          <a:noFill/>
        </p:spPr>
        <p:txBody>
          <a:bodyPr wrap="square">
            <a:spAutoFit/>
          </a:bodyPr>
          <a:lstStyle/>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have been calculated in accordance with the Greenhouse Gas (GHG) Protocol Corporate Accounting and Reporting Standard, to ACA Level 3 Standard and ISO 14064-1.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are classified in the following scopes: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Direct GHG emissions arising from sources that are owned or controlled by HIAL, where HIAL has direct influence through its actions. Emissions sources included are: company owned vehicles fuel use and refrigerant gas use (from leaks during maintenance or malfunction).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593839"/>
          </a:xfrm>
          <a:prstGeom prst="rect">
            <a:avLst/>
          </a:prstGeom>
          <a:noFill/>
        </p:spPr>
        <p:txBody>
          <a:bodyPr wrap="square">
            <a:spAutoFit/>
          </a:bodyPr>
          <a:lstStyle/>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losses associated with the transmission and distribution of electricity, airport staff business travel, engine testing and aircraft de-icing by third party operators.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a:t>
            </a:r>
            <a:r>
              <a:rPr kumimoji="0" lang="en-GB" sz="1600" b="0"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Includes biogenic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factors that account for the direct carbon dioxide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impact of burning biomass and biofuels. For HIAL this includes the biogenic content of petrol, diesel and wood pallets combusted for fire training.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 approach to calculate or estimate emissions for each activity source is set out below. All emissions factors are sourced from the UK Government Greenhouse gas reporting: conversion factors 2024 unless stated otherwise.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Fuel: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Monthly litres of fuel consumed were taken from supplier reports and fuel card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Refrigerants: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Kilograms of any f-gases lost through leaks or top ups of equipment were identified from third party service sheets. Multiplied by emissions factor for each gas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537070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Airport electricity</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Total kWh consumed was sourced from supplier reports. This was validated against HIAL monthly environmental performance monitoring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Landing Take-Off (LTO):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aircraft taxi, take-off and landing were calculated using the ACI Airport Carbon and Emissions Reporting Tool (ACERT) version 7.2338. Aircraft movement data was provided by HIAL, capturing every aircraft arrival and departure at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Tiree</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2 minutes (in + out). </a:t>
            </a:r>
            <a:r>
              <a:rPr lang="en-GB" sz="1600" dirty="0" err="1">
                <a:solidFill>
                  <a:srgbClr val="003976"/>
                </a:solidFill>
                <a:latin typeface="Calibri" panose="020F0502020204030204" pitchFamily="34" charset="0"/>
              </a:rPr>
              <a:t>Tiree</a:t>
            </a:r>
            <a:r>
              <a:rPr lang="en-GB" sz="1600" dirty="0">
                <a:solidFill>
                  <a:srgbClr val="003976"/>
                </a:solidFill>
                <a:latin typeface="Calibri" panose="020F0502020204030204" pitchFamily="34" charset="0"/>
              </a:rPr>
              <a:t> Airport uses GPUs</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(ground power unit) </a:t>
            </a:r>
            <a:r>
              <a:rPr lang="en-GB" sz="1600" dirty="0">
                <a:solidFill>
                  <a:srgbClr val="003976"/>
                </a:solidFill>
                <a:latin typeface="Calibri" panose="020F0502020204030204" pitchFamily="34" charset="0"/>
              </a:rPr>
              <a:t>therefore this is reported under fuel consumption emissions.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all LTOs were calculated by the ACERT tool.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Passenger surface access: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passenger movements has not been completed since the previous carbon footprint report. Emissions from passenger surface access were therefore estimated by applying an increase of 5% to total passenger access emissions from the previous reporting year, in line with a 5% increase in passenger numbers this year.</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34317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Electricity WTT, T&amp;D, Fuels WTT: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were taken from the Scope 1 (fuels) and Scope 2 (electricity) categories, multiplied by emissions factor for WTT and T&amp;D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Waste disposal: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HIAL internal records of the number of bins, volume and frequency of collection were used to determine the total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waste disposed of. All bins were assumed to be full when emptied therefore quantities are likely to be significantly over-reported.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was converted to weight (tonnes) using conversion factors from Draft 16 UK Waste Classification Scheme (DEFRA). Multiplied by emissions factor for each waste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Staff commute: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staff commuting has not been completed since the previous carbon footprint report. Emissions from staff commuting were therefore estimated by applying a downturn of </a:t>
            </a:r>
            <a:r>
              <a:rPr lang="en-GB" sz="1600" dirty="0">
                <a:solidFill>
                  <a:srgbClr val="003976"/>
                </a:solidFill>
                <a:latin typeface="Calibri" panose="020F0502020204030204" pitchFamily="34" charset="0"/>
              </a:rPr>
              <a:t>18</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 total staff commute emissions from the previous reporting year, in line with a downturn in staff (FTE) at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Tiree</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a:t>
            </a:r>
            <a:r>
              <a:rPr lang="en-GB" sz="1600" dirty="0">
                <a:solidFill>
                  <a:srgbClr val="003976"/>
                </a:solidFill>
                <a:latin typeface="Calibri" panose="020F0502020204030204" pitchFamily="34" charset="0"/>
              </a:rPr>
              <a:t>18</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the end of this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De-icer: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was no de-icer used at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Tiree</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Airport during the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Aircraft engine tests: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were no engine tests conducted at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Tiree</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Airport during the reporting year. </a:t>
            </a:r>
          </a:p>
          <a:p>
            <a:pPr marL="0" marR="0" lvl="0" indent="0" algn="just" defTabSz="794744"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Water use and treatment: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Business travel: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business travel activities were calculated based on business expenses spend data at group level and apportioned to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Tiree</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each business travel type. Total emissions from each travel type were then multiplied by 0.02, reflecting </a:t>
            </a:r>
            <a:r>
              <a:rPr lang="en-GB" sz="1600" dirty="0">
                <a:solidFill>
                  <a:srgbClr val="003976"/>
                </a:solidFill>
                <a:latin typeface="Calibri" panose="020F0502020204030204" pitchFamily="34" charset="0"/>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HIAL staff located at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Tiree</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Airport. Therefore, total emissions for business travel are indicative only.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Petrol, diesel, wood: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taken from Scope 1 (fuel use and fire training) and multiplied by biogenic emissions factors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a:t>
            </a: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4" name="Title 3">
            <a:extLst>
              <a:ext uri="{FF2B5EF4-FFF2-40B4-BE49-F238E27FC236}">
                <a16:creationId xmlns:a16="http://schemas.microsoft.com/office/drawing/2014/main" id="{1C91F2FF-5C2A-EB0E-8C34-395C74FD6204}"/>
              </a:ext>
            </a:extLst>
          </p:cNvPr>
          <p:cNvSpPr>
            <a:spLocks noGrp="1"/>
          </p:cNvSpPr>
          <p:nvPr>
            <p:ph type="title"/>
          </p:nvPr>
        </p:nvSpPr>
        <p:spPr>
          <a:xfrm>
            <a:off x="695674" y="435741"/>
            <a:ext cx="5774237" cy="576000"/>
          </a:xfrm>
        </p:spPr>
        <p:txBody>
          <a:bodyPr/>
          <a:lstStyle/>
          <a:p>
            <a:r>
              <a:rPr lang="en-GB" sz="4000" dirty="0"/>
              <a:t>Contents</a:t>
            </a:r>
          </a:p>
        </p:txBody>
      </p:sp>
      <p:graphicFrame>
        <p:nvGraphicFramePr>
          <p:cNvPr id="3" name="Table 2">
            <a:extLst>
              <a:ext uri="{FF2B5EF4-FFF2-40B4-BE49-F238E27FC236}">
                <a16:creationId xmlns:a16="http://schemas.microsoft.com/office/drawing/2014/main" id="{C667F8A4-F8C8-D860-8EF0-4D97D5719331}"/>
              </a:ext>
            </a:extLst>
          </p:cNvPr>
          <p:cNvGraphicFramePr>
            <a:graphicFrameLocks noGrp="1"/>
          </p:cNvGraphicFramePr>
          <p:nvPr>
            <p:extLst>
              <p:ext uri="{D42A27DB-BD31-4B8C-83A1-F6EECF244321}">
                <p14:modId xmlns:p14="http://schemas.microsoft.com/office/powerpoint/2010/main" val="1285207280"/>
              </p:ext>
            </p:extLst>
          </p:nvPr>
        </p:nvGraphicFramePr>
        <p:xfrm>
          <a:off x="756412" y="1296637"/>
          <a:ext cx="6067796" cy="3591560"/>
        </p:xfrm>
        <a:graphic>
          <a:graphicData uri="http://schemas.openxmlformats.org/drawingml/2006/table">
            <a:tbl>
              <a:tblPr firstRow="1" bandRow="1">
                <a:tableStyleId>{5940675A-B579-460E-94D1-54222C63F5DA}</a:tableStyleId>
              </a:tblPr>
              <a:tblGrid>
                <a:gridCol w="4589844">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cs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err="1">
                          <a:latin typeface="Calibri" panose="020F0502020204030204" pitchFamily="34" charset="0"/>
                          <a:cs typeface="Calibri" panose="020F0502020204030204" pitchFamily="34" charset="0"/>
                        </a:rPr>
                        <a:t>Tiree</a:t>
                      </a:r>
                      <a:r>
                        <a:rPr lang="en-GB" dirty="0">
                          <a:latin typeface="Calibri" panose="020F0502020204030204" pitchFamily="34" charset="0"/>
                          <a:cs typeface="Calibri" panose="020F0502020204030204" pitchFamily="34" charset="0"/>
                        </a:rPr>
                        <a:t> Airport 2024 Footprint: </a:t>
                      </a:r>
                    </a:p>
                    <a:p>
                      <a:pPr marL="285750" indent="-285750">
                        <a:buFontTx/>
                        <a:buChar char="-"/>
                      </a:pPr>
                      <a:r>
                        <a:rPr lang="en-GB" dirty="0">
                          <a:latin typeface="Calibri" panose="020F0502020204030204" pitchFamily="34" charset="0"/>
                          <a:cs typeface="Calibri" panose="020F0502020204030204" pitchFamily="34" charset="0"/>
                        </a:rPr>
                        <a:t>Summary</a:t>
                      </a:r>
                    </a:p>
                    <a:p>
                      <a:pPr marL="285750" indent="-285750">
                        <a:buFontTx/>
                        <a:buChar char="-"/>
                      </a:pPr>
                      <a:r>
                        <a:rPr lang="en-GB" dirty="0">
                          <a:latin typeface="Calibri" panose="020F0502020204030204" pitchFamily="34" charset="0"/>
                          <a:cs typeface="Calibri" panose="020F0502020204030204" pitchFamily="34" charset="0"/>
                        </a:rPr>
                        <a:t>By emissions source</a:t>
                      </a:r>
                    </a:p>
                    <a:p>
                      <a:pPr marL="285750" indent="-285750">
                        <a:buFontTx/>
                        <a:buChar char="-"/>
                      </a:pPr>
                      <a:r>
                        <a:rPr lang="en-GB" dirty="0">
                          <a:latin typeface="Calibri" panose="020F0502020204030204" pitchFamily="34" charset="0"/>
                          <a:cs typeface="Calibri" panose="020F0502020204030204" pitchFamily="34" charset="0"/>
                        </a:rPr>
                        <a:t>Scope 1 emissions</a:t>
                      </a:r>
                    </a:p>
                    <a:p>
                      <a:pPr marL="285750" indent="-285750">
                        <a:buFontTx/>
                        <a:buChar char="-"/>
                      </a:pPr>
                      <a:r>
                        <a:rPr lang="en-GB" dirty="0">
                          <a:latin typeface="Calibri" panose="020F0502020204030204" pitchFamily="34" charset="0"/>
                          <a:cs typeface="Calibri" panose="020F0502020204030204" pitchFamily="34" charset="0"/>
                        </a:rPr>
                        <a:t>Scope 2 emissions</a:t>
                      </a:r>
                    </a:p>
                    <a:p>
                      <a:pPr marL="285750" indent="-285750">
                        <a:buFontTx/>
                        <a:buChar char="-"/>
                      </a:pPr>
                      <a:r>
                        <a:rPr lang="en-GB" dirty="0">
                          <a:latin typeface="Calibri" panose="020F0502020204030204" pitchFamily="34" charset="0"/>
                          <a:cs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err="1">
                          <a:latin typeface="Calibri" panose="020F0502020204030204" pitchFamily="34" charset="0"/>
                          <a:cs typeface="Calibri" panose="020F0502020204030204" pitchFamily="34" charset="0"/>
                        </a:rPr>
                        <a:t>Tiree</a:t>
                      </a:r>
                      <a:r>
                        <a:rPr lang="en-GB" dirty="0">
                          <a:latin typeface="Calibri" panose="020F0502020204030204" pitchFamily="34" charset="0"/>
                          <a:cs typeface="Calibri" panose="020F0502020204030204" pitchFamily="34" charset="0"/>
                        </a:rPr>
                        <a:t>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err="1">
                          <a:latin typeface="Calibri" panose="020F0502020204030204" pitchFamily="34" charset="0"/>
                          <a:cs typeface="Calibri" panose="020F0502020204030204" pitchFamily="34" charset="0"/>
                        </a:rPr>
                        <a:t>Tiree</a:t>
                      </a:r>
                      <a:r>
                        <a:rPr lang="en-GB" dirty="0">
                          <a:latin typeface="Calibri" panose="020F0502020204030204" pitchFamily="34" charset="0"/>
                          <a:cs typeface="Calibri" panose="020F0502020204030204" pitchFamily="34" charset="0"/>
                        </a:rPr>
                        <a:t>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pic>
        <p:nvPicPr>
          <p:cNvPr id="6" name="Picture Placeholder 5">
            <a:extLst>
              <a:ext uri="{FF2B5EF4-FFF2-40B4-BE49-F238E27FC236}">
                <a16:creationId xmlns:a16="http://schemas.microsoft.com/office/drawing/2014/main" id="{A84D5BD8-6333-42E1-27BD-F05E95E73FC0}"/>
              </a:ext>
            </a:extLst>
          </p:cNvPr>
          <p:cNvPicPr>
            <a:picLocks noGrp="1" noChangeAspect="1"/>
          </p:cNvPicPr>
          <p:nvPr>
            <p:ph type="pic" sz="quarter" idx="14"/>
          </p:nvPr>
        </p:nvPicPr>
        <p:blipFill>
          <a:blip r:embed="rId4"/>
          <a:srcRect l="22746" r="22746"/>
          <a:stretch>
            <a:fillRect/>
          </a:stretch>
        </p:blipFill>
        <p:spPr>
          <a:prstGeom prst="rect">
            <a:avLst/>
          </a:prstGeom>
        </p:spPr>
      </p:pic>
    </p:spTree>
    <p:custDataLst>
      <p:custData r:id="rId1"/>
      <p:custData r:id="rId2"/>
    </p:custDataLst>
    <p:extLst>
      <p:ext uri="{BB962C8B-B14F-4D97-AF65-F5344CB8AC3E}">
        <p14:creationId xmlns:p14="http://schemas.microsoft.com/office/powerpoint/2010/main" val="28499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2447D"/>
                </a:solidFill>
                <a:latin typeface="Calibri" panose="020F0502020204030204" pitchFamily="34" charset="0"/>
              </a:rPr>
              <a:t>This is the 2024 Annual Carbon Footprint Report for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Airport.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Airport for the 2024 financial year (1 April 2023 to 31 March 2024). During the reporting, period,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Airport welcomed 12,169 passengers (an increase of 5% on the previous year), and aircraft movements have increased by 3% (to 1,668).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identifies the emissions associated with the operation of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Airport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2447D"/>
              </a:solidFill>
              <a:latin typeface="Calibri" panose="020F0502020204030204" pitchFamily="34" charset="0"/>
            </a:endParaRP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4" y="1052026"/>
            <a:ext cx="7326880" cy="4517775"/>
          </a:xfrm>
          <a:prstGeom prst="rect">
            <a:avLst/>
          </a:prstGeom>
          <a:noFill/>
        </p:spPr>
        <p:txBody>
          <a:bodyPr wrap="square" rtlCol="0">
            <a:spAutoFit/>
          </a:bodyPr>
          <a:lstStyle/>
          <a:p>
            <a:pPr lvl="0" algn="just" defTabSz="801886">
              <a:lnSpc>
                <a:spcPct val="120000"/>
              </a:lnSpc>
              <a:spcAft>
                <a:spcPts val="1000"/>
              </a:spcAf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a:t>
            </a:r>
            <a:r>
              <a:rPr lang="en-GB" dirty="0">
                <a:solidFill>
                  <a:srgbClr val="12447D"/>
                </a:solidFill>
                <a:latin typeface="Calibri" panose="020F0502020204030204" pitchFamily="34" charset="0"/>
              </a:rPr>
              <a:t> and ISO 14064-1</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to ACA Level 3 standard. </a:t>
            </a:r>
            <a:r>
              <a:rPr lang="en-GB" dirty="0" err="1">
                <a:solidFill>
                  <a:srgbClr val="12447D"/>
                </a:solidFill>
                <a:latin typeface="Calibri" panose="020F0502020204030204" pitchFamily="34" charset="0"/>
              </a:rPr>
              <a:t>Tiree</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Airport has aspirations to achieve Level 1 ACA accreditation in future. While previous reports have included aspects of ACA Level 4 standard,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2447D"/>
                </a:solidFill>
                <a:latin typeface="Calibri" panose="020F0502020204030204" pitchFamily="34" charset="0"/>
              </a:rPr>
              <a:t>A</a:t>
            </a:r>
            <a:r>
              <a:rPr kumimoji="0" lang="en-GB" b="0" i="0" u="none" strike="noStrike" kern="1200" cap="none" spc="0" normalizeH="0" baseline="0" noProof="0" dirty="0" err="1">
                <a:ln>
                  <a:noFill/>
                </a:ln>
                <a:solidFill>
                  <a:srgbClr val="12447D"/>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D032920D-4529-397C-3CEC-08BD5ED3F92A}"/>
              </a:ext>
            </a:extLst>
          </p:cNvPr>
          <p:cNvPicPr>
            <a:picLocks noChangeAspect="1"/>
          </p:cNvPicPr>
          <p:nvPr/>
        </p:nvPicPr>
        <p:blipFill>
          <a:blip r:embed="rId3"/>
          <a:stretch>
            <a:fillRect/>
          </a:stretch>
        </p:blipFill>
        <p:spPr>
          <a:xfrm>
            <a:off x="8819883"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9061782" cy="973698"/>
          </a:xfrm>
        </p:spPr>
        <p:txBody>
          <a:bodyPr/>
          <a:lstStyle/>
          <a:p>
            <a:r>
              <a:rPr lang="en-GB" sz="4000" dirty="0" err="1">
                <a:solidFill>
                  <a:schemeClr val="tx2"/>
                </a:solidFill>
              </a:rPr>
              <a:t>Tiree</a:t>
            </a:r>
            <a:r>
              <a:rPr lang="en-GB" sz="4000" dirty="0">
                <a:solidFill>
                  <a:schemeClr val="tx2"/>
                </a:solidFill>
              </a:rPr>
              <a:t>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369332"/>
          </a:xfrm>
          <a:prstGeom prst="rect">
            <a:avLst/>
          </a:prstGeom>
          <a:noFill/>
        </p:spPr>
        <p:txBody>
          <a:bodyPr wrap="square" rtlCol="0">
            <a:spAutoFit/>
          </a:bodyPr>
          <a:lstStyle/>
          <a:p>
            <a:pPr algn="ctr"/>
            <a:r>
              <a:rPr lang="en-GB" b="1" dirty="0">
                <a:latin typeface="Calibri" panose="020F0502020204030204" pitchFamily="34" charset="0"/>
              </a:rPr>
              <a:t>190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874669" y="1286184"/>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7591522"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369332"/>
          </a:xfrm>
          <a:prstGeom prst="rect">
            <a:avLst/>
          </a:prstGeom>
          <a:noFill/>
        </p:spPr>
        <p:txBody>
          <a:bodyPr wrap="square" rtlCol="0">
            <a:spAutoFit/>
          </a:bodyPr>
          <a:lstStyle/>
          <a:p>
            <a:pPr algn="ctr"/>
            <a:r>
              <a:rPr lang="en-GB" b="1" dirty="0">
                <a:latin typeface="Calibri" panose="020F0502020204030204" pitchFamily="34" charset="0"/>
              </a:rPr>
              <a:t>146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9" name="Chart 8">
            <a:extLst>
              <a:ext uri="{FF2B5EF4-FFF2-40B4-BE49-F238E27FC236}">
                <a16:creationId xmlns:a16="http://schemas.microsoft.com/office/drawing/2014/main" id="{58B4734F-B8FB-4FCF-9EDA-ABC1A5821594}"/>
              </a:ext>
            </a:extLst>
          </p:cNvPr>
          <p:cNvGraphicFramePr>
            <a:graphicFrameLocks/>
          </p:cNvGraphicFramePr>
          <p:nvPr>
            <p:extLst>
              <p:ext uri="{D42A27DB-BD31-4B8C-83A1-F6EECF244321}">
                <p14:modId xmlns:p14="http://schemas.microsoft.com/office/powerpoint/2010/main" val="477702347"/>
              </p:ext>
            </p:extLst>
          </p:nvPr>
        </p:nvGraphicFramePr>
        <p:xfrm>
          <a:off x="-3743862" y="1491615"/>
          <a:ext cx="13754247" cy="413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F4DEA79-A31D-47CB-BAA5-4380BF056DCE}"/>
              </a:ext>
            </a:extLst>
          </p:cNvPr>
          <p:cNvGraphicFramePr>
            <a:graphicFrameLocks/>
          </p:cNvGraphicFramePr>
          <p:nvPr>
            <p:extLst>
              <p:ext uri="{D42A27DB-BD31-4B8C-83A1-F6EECF244321}">
                <p14:modId xmlns:p14="http://schemas.microsoft.com/office/powerpoint/2010/main" val="261574098"/>
              </p:ext>
            </p:extLst>
          </p:nvPr>
        </p:nvGraphicFramePr>
        <p:xfrm>
          <a:off x="1784820" y="1450085"/>
          <a:ext cx="13756844" cy="41355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1" y="422523"/>
            <a:ext cx="10997003" cy="973698"/>
          </a:xfrm>
        </p:spPr>
        <p:txBody>
          <a:bodyPr/>
          <a:lstStyle/>
          <a:p>
            <a:r>
              <a:rPr lang="en-GB" sz="4000" dirty="0" err="1">
                <a:solidFill>
                  <a:schemeClr val="tx2"/>
                </a:solidFill>
              </a:rPr>
              <a:t>Tiree</a:t>
            </a:r>
            <a:r>
              <a:rPr lang="en-GB" sz="4000" dirty="0">
                <a:solidFill>
                  <a:schemeClr val="tx2"/>
                </a:solidFill>
              </a:rPr>
              <a:t> Airport 2024 Footprint – By emissions source</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5FE425C4-254F-1DF0-818D-D8350730046A}"/>
              </a:ext>
            </a:extLst>
          </p:cNvPr>
          <p:cNvGraphicFramePr>
            <a:graphicFrameLocks noGrp="1"/>
          </p:cNvGraphicFramePr>
          <p:nvPr>
            <p:extLst>
              <p:ext uri="{D42A27DB-BD31-4B8C-83A1-F6EECF244321}">
                <p14:modId xmlns:p14="http://schemas.microsoft.com/office/powerpoint/2010/main" val="3573623391"/>
              </p:ext>
            </p:extLst>
          </p:nvPr>
        </p:nvGraphicFramePr>
        <p:xfrm>
          <a:off x="796412" y="1094815"/>
          <a:ext cx="9812973" cy="5233820"/>
        </p:xfrm>
        <a:graphic>
          <a:graphicData uri="http://schemas.openxmlformats.org/drawingml/2006/table">
            <a:tbl>
              <a:tblPr/>
              <a:tblGrid>
                <a:gridCol w="3164905">
                  <a:extLst>
                    <a:ext uri="{9D8B030D-6E8A-4147-A177-3AD203B41FA5}">
                      <a16:colId xmlns:a16="http://schemas.microsoft.com/office/drawing/2014/main" val="1913134993"/>
                    </a:ext>
                  </a:extLst>
                </a:gridCol>
                <a:gridCol w="3288672">
                  <a:extLst>
                    <a:ext uri="{9D8B030D-6E8A-4147-A177-3AD203B41FA5}">
                      <a16:colId xmlns:a16="http://schemas.microsoft.com/office/drawing/2014/main" val="1876855873"/>
                    </a:ext>
                  </a:extLst>
                </a:gridCol>
                <a:gridCol w="1449844">
                  <a:extLst>
                    <a:ext uri="{9D8B030D-6E8A-4147-A177-3AD203B41FA5}">
                      <a16:colId xmlns:a16="http://schemas.microsoft.com/office/drawing/2014/main" val="3100438520"/>
                    </a:ext>
                  </a:extLst>
                </a:gridCol>
                <a:gridCol w="1909552">
                  <a:extLst>
                    <a:ext uri="{9D8B030D-6E8A-4147-A177-3AD203B41FA5}">
                      <a16:colId xmlns:a16="http://schemas.microsoft.com/office/drawing/2014/main" val="3091490955"/>
                    </a:ext>
                  </a:extLst>
                </a:gridCol>
              </a:tblGrid>
              <a:tr h="189408">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484623204"/>
                  </a:ext>
                </a:extLst>
              </a:tr>
              <a:tr h="189408">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1.6%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46670703"/>
                  </a:ext>
                </a:extLst>
              </a:tr>
              <a:tr h="189408">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808005"/>
                  </a:ext>
                </a:extLst>
              </a:tr>
              <a:tr h="189408">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84.2%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441034"/>
                  </a:ext>
                </a:extLst>
              </a:tr>
              <a:tr h="189408">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641222"/>
                  </a:ext>
                </a:extLst>
              </a:tr>
              <a:tr h="189408">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0053843"/>
                  </a:ext>
                </a:extLst>
              </a:tr>
              <a:tr h="189408">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888132"/>
                  </a:ext>
                </a:extLst>
              </a:tr>
              <a:tr h="189408">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99.4%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198467"/>
                  </a:ext>
                </a:extLst>
              </a:tr>
              <a:tr h="189408">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819724414"/>
                  </a:ext>
                </a:extLst>
              </a:tr>
              <a:tr h="189408">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371853"/>
                  </a:ext>
                </a:extLst>
              </a:tr>
              <a:tr h="189408">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446678613"/>
                  </a:ext>
                </a:extLst>
              </a:tr>
              <a:tr h="189408">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90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51.4%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404713"/>
                  </a:ext>
                </a:extLst>
              </a:tr>
              <a:tr h="189408">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9.8%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296087"/>
                  </a:ext>
                </a:extLst>
              </a:tr>
              <a:tr h="205399">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4763421"/>
                  </a:ext>
                </a:extLst>
              </a:tr>
              <a:tr h="189408">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547653"/>
                  </a:ext>
                </a:extLst>
              </a:tr>
              <a:tr h="189408">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4863651"/>
                  </a:ext>
                </a:extLst>
              </a:tr>
              <a:tr h="189408">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541436"/>
                  </a:ext>
                </a:extLst>
              </a:tr>
              <a:tr h="189408">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6584166"/>
                  </a:ext>
                </a:extLst>
              </a:tr>
              <a:tr h="189408">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736934"/>
                  </a:ext>
                </a:extLst>
              </a:tr>
              <a:tr h="189408">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282074"/>
                  </a:ext>
                </a:extLst>
              </a:tr>
              <a:tr h="189408">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031620"/>
                  </a:ext>
                </a:extLst>
              </a:tr>
              <a:tr h="189408">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649835"/>
                  </a:ext>
                </a:extLst>
              </a:tr>
              <a:tr h="189408">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96569803"/>
                  </a:ext>
                </a:extLst>
              </a:tr>
              <a:tr h="189408">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249657"/>
                  </a:ext>
                </a:extLst>
              </a:tr>
              <a:tr h="189408">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815297"/>
                  </a:ext>
                </a:extLst>
              </a:tr>
              <a:tr h="189408">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87205"/>
                  </a:ext>
                </a:extLst>
              </a:tr>
              <a:tr h="293221">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866561745"/>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a:t>
            </a:r>
            <a:r>
              <a:rPr lang="en-GB" sz="1800" dirty="0" err="1">
                <a:solidFill>
                  <a:srgbClr val="12447D"/>
                </a:solidFill>
                <a:latin typeface="Calibri" panose="020F0502020204030204" pitchFamily="34" charset="0"/>
              </a:rPr>
              <a:t>Tiree</a:t>
            </a:r>
            <a:r>
              <a:rPr lang="en-GB" sz="1800" dirty="0">
                <a:solidFill>
                  <a:srgbClr val="12447D"/>
                </a:solidFill>
                <a:latin typeface="Calibri" panose="020F0502020204030204" pitchFamily="34" charset="0"/>
              </a:rPr>
              <a:t> Airport, emissions sources in this category include fuel burnt during fire training and fuels used for power, heating, and the operation of ground support equipment (GSE).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8682901" cy="973698"/>
          </a:xfrm>
        </p:spPr>
        <p:txBody>
          <a:bodyPr/>
          <a:lstStyle/>
          <a:p>
            <a:r>
              <a:rPr lang="en-GB" sz="4000" dirty="0" err="1">
                <a:solidFill>
                  <a:schemeClr val="tx2"/>
                </a:solidFill>
              </a:rPr>
              <a:t>Tiree</a:t>
            </a:r>
            <a:r>
              <a:rPr lang="en-GB" sz="4000" dirty="0">
                <a:solidFill>
                  <a:schemeClr val="tx2"/>
                </a:solidFill>
              </a:rPr>
              <a:t>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19007" y="2259440"/>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17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3" name="TextBox 2">
            <a:extLst>
              <a:ext uri="{FF2B5EF4-FFF2-40B4-BE49-F238E27FC236}">
                <a16:creationId xmlns:a16="http://schemas.microsoft.com/office/drawing/2014/main" id="{64464D70-DAC3-B31D-A778-396B07E43A03}"/>
              </a:ext>
            </a:extLst>
          </p:cNvPr>
          <p:cNvSpPr txBox="1"/>
          <p:nvPr/>
        </p:nvSpPr>
        <p:spPr>
          <a:xfrm>
            <a:off x="619447" y="2835270"/>
            <a:ext cx="8903172" cy="17081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 Scope 1 emissions in this reporting year are associated with fuel consumption and the use of fuel for fire training. </a:t>
            </a:r>
          </a:p>
          <a:p>
            <a:pPr marL="285750" indent="-285750">
              <a:spcAft>
                <a:spcPts val="600"/>
              </a:spcAft>
              <a:buFont typeface="Arial" panose="020B0604020202020204" pitchFamily="34" charset="0"/>
              <a:buChar char="•"/>
              <a:defRPr/>
            </a:pPr>
            <a:r>
              <a:rPr lang="en-GB" dirty="0">
                <a:solidFill>
                  <a:srgbClr val="12447D"/>
                </a:solidFill>
                <a:latin typeface="Calibri" panose="020F0502020204030204" pitchFamily="34" charset="0"/>
              </a:rPr>
              <a:t>Scope 1 emissions have decreased by 3% this year.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12447D"/>
                </a:solidFill>
                <a:latin typeface="Calibri" panose="020F0502020204030204" pitchFamily="34" charset="0"/>
              </a:rPr>
              <a:t>Location-based</a:t>
            </a:r>
            <a:r>
              <a:rPr lang="en-GB" sz="1800" dirty="0">
                <a:solidFill>
                  <a:srgbClr val="12447D"/>
                </a:solidFill>
                <a:latin typeface="Calibri" panose="020F0502020204030204" pitchFamily="34" charset="0"/>
              </a:rPr>
              <a:t>: 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12447D"/>
                </a:solidFill>
                <a:latin typeface="Calibri" panose="020F0502020204030204" pitchFamily="34" charset="0"/>
              </a:rPr>
              <a:t>Market-based: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7" y="431682"/>
            <a:ext cx="8612562" cy="973698"/>
          </a:xfrm>
        </p:spPr>
        <p:txBody>
          <a:bodyPr/>
          <a:lstStyle/>
          <a:p>
            <a:r>
              <a:rPr lang="en-GB" sz="4000" dirty="0" err="1">
                <a:solidFill>
                  <a:schemeClr val="tx2"/>
                </a:solidFill>
              </a:rPr>
              <a:t>Tiree</a:t>
            </a:r>
            <a:r>
              <a:rPr lang="en-GB" sz="4000" dirty="0">
                <a:solidFill>
                  <a:schemeClr val="tx2"/>
                </a:solidFill>
              </a:rPr>
              <a:t>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44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2 emissions have decreased by 2% this year. </a:t>
            </a:r>
            <a:endParaRPr lang="en-GB" dirty="0">
              <a:solidFill>
                <a:srgbClr val="12447D"/>
              </a:solidFill>
              <a:highlight>
                <a:srgbClr val="FFFF00"/>
              </a:highlight>
              <a:latin typeface="Calibri" panose="020F0502020204030204" pitchFamily="34" charset="0"/>
            </a:endParaRP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a:t>
            </a:r>
            <a:r>
              <a:rPr lang="en-GB" sz="1800" dirty="0" err="1">
                <a:solidFill>
                  <a:srgbClr val="12447D"/>
                </a:solidFill>
                <a:latin typeface="Calibri" panose="020F0502020204030204" pitchFamily="34" charset="0"/>
              </a:rPr>
              <a:t>Tiree</a:t>
            </a:r>
            <a:r>
              <a:rPr lang="en-GB" sz="1800" dirty="0">
                <a:solidFill>
                  <a:srgbClr val="12447D"/>
                </a:solidFill>
                <a:latin typeface="Calibri" panose="020F0502020204030204" pitchFamily="34" charset="0"/>
              </a:rPr>
              <a:t>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and time spent on APU. Other sources in Scope 3 include passenger surface access, staff commute and business travel, waste, water and wastewater treatment.</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7" y="431682"/>
            <a:ext cx="8108470" cy="973698"/>
          </a:xfrm>
        </p:spPr>
        <p:txBody>
          <a:bodyPr/>
          <a:lstStyle/>
          <a:p>
            <a:r>
              <a:rPr lang="en-GB" sz="4000" dirty="0" err="1">
                <a:solidFill>
                  <a:schemeClr val="tx2"/>
                </a:solidFill>
              </a:rPr>
              <a:t>Tiree</a:t>
            </a:r>
            <a:r>
              <a:rPr lang="en-GB" sz="4000" dirty="0">
                <a:solidFill>
                  <a:schemeClr val="tx2"/>
                </a:solidFill>
              </a:rPr>
              <a:t>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- 129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2" name="Chart 1">
            <a:extLst>
              <a:ext uri="{FF2B5EF4-FFF2-40B4-BE49-F238E27FC236}">
                <a16:creationId xmlns:a16="http://schemas.microsoft.com/office/drawing/2014/main" id="{D655F7C6-188B-4DBA-8966-F1624DD28C3A}"/>
              </a:ext>
            </a:extLst>
          </p:cNvPr>
          <p:cNvGraphicFramePr>
            <a:graphicFrameLocks/>
          </p:cNvGraphicFramePr>
          <p:nvPr>
            <p:extLst>
              <p:ext uri="{D42A27DB-BD31-4B8C-83A1-F6EECF244321}">
                <p14:modId xmlns:p14="http://schemas.microsoft.com/office/powerpoint/2010/main" val="3848127927"/>
              </p:ext>
            </p:extLst>
          </p:nvPr>
        </p:nvGraphicFramePr>
        <p:xfrm>
          <a:off x="798156" y="3620937"/>
          <a:ext cx="10835044" cy="3062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47.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8080838681286031","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8080838681297489","enableDocumentContentUpdater":false,"version":"2.0"}]]></TemplafySlideTemplate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01D2A2-86A7-4DA0-AEC9-BC070DDB4042}">
  <ds:schemaRefs/>
</ds:datastoreItem>
</file>

<file path=customXml/itemProps2.xml><?xml version="1.0" encoding="utf-8"?>
<ds:datastoreItem xmlns:ds="http://schemas.openxmlformats.org/officeDocument/2006/customXml" ds:itemID="{8F778400-20EB-437E-BE69-8FB8760BB89A}">
  <ds:schemaRefs/>
</ds:datastoreItem>
</file>

<file path=customXml/itemProps3.xml><?xml version="1.0" encoding="utf-8"?>
<ds:datastoreItem xmlns:ds="http://schemas.openxmlformats.org/officeDocument/2006/customXml" ds:itemID="{EA164A27-EED9-44E8-9EEE-BD4D3F5FC1DC}">
  <ds:schemaRefs/>
</ds:datastoreItem>
</file>

<file path=customXml/itemProps4.xml><?xml version="1.0" encoding="utf-8"?>
<ds:datastoreItem xmlns:ds="http://schemas.openxmlformats.org/officeDocument/2006/customXml" ds:itemID="{8673F078-0DF8-4CCD-BE76-4155EE7B98D2}">
  <ds:schemaRefs/>
</ds:datastoreItem>
</file>

<file path=customXml/itemProps5.xml><?xml version="1.0" encoding="utf-8"?>
<ds:datastoreItem xmlns:ds="http://schemas.openxmlformats.org/officeDocument/2006/customXml" ds:itemID="{C661F6A6-39C6-42D3-B908-BBDC698EB0B5}"/>
</file>

<file path=customXml/itemProps6.xml><?xml version="1.0" encoding="utf-8"?>
<ds:datastoreItem xmlns:ds="http://schemas.openxmlformats.org/officeDocument/2006/customXml" ds:itemID="{3A4E3012-B539-47AC-B23D-7CEB9EE9EF89}"/>
</file>

<file path=customXml/itemProps7.xml><?xml version="1.0" encoding="utf-8"?>
<ds:datastoreItem xmlns:ds="http://schemas.openxmlformats.org/officeDocument/2006/customXml" ds:itemID="{5F59D989-CD26-4FA3-BCEE-DCEA378B42D4}"/>
</file>

<file path=docProps/app.xml><?xml version="1.0" encoding="utf-8"?>
<Properties xmlns="http://schemas.openxmlformats.org/officeDocument/2006/extended-properties" xmlns:vt="http://schemas.openxmlformats.org/officeDocument/2006/docPropsVTypes">
  <TotalTime>2827</TotalTime>
  <Words>3025</Words>
  <Application>Microsoft Office PowerPoint</Application>
  <PresentationFormat>Widescreen</PresentationFormat>
  <Paragraphs>535</Paragraphs>
  <Slides>18</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1_Office Theme</vt:lpstr>
      <vt:lpstr>RICARDO_INTROS</vt:lpstr>
      <vt:lpstr>Tiree Airport  Carbon Footprint 2024 </vt:lpstr>
      <vt:lpstr>Contents</vt:lpstr>
      <vt:lpstr>Introduction </vt:lpstr>
      <vt:lpstr>Methodology overview</vt:lpstr>
      <vt:lpstr>Tiree Airport 2024 Footprint - Summary </vt:lpstr>
      <vt:lpstr>Tiree Airport 2024 Footprint – By emissions source</vt:lpstr>
      <vt:lpstr>Tiree Airport 2024 Footprint – Scope 1</vt:lpstr>
      <vt:lpstr>Tiree Airport 2024 Footprint – Scope 2</vt:lpstr>
      <vt:lpstr>Tiree Airport 2024 Footprint – Scope 3</vt:lpstr>
      <vt:lpstr>Tiree Airport 2024 Footprint – Market based emissions</vt:lpstr>
      <vt:lpstr>Tiree Airport annual emissions trends (tonnes CO2e) </vt:lpstr>
      <vt:lpstr>Tiree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Karen Fraser</cp:lastModifiedBy>
  <cp:revision>40</cp:revision>
  <dcterms:created xsi:type="dcterms:W3CDTF">2024-09-26T07:25:38Z</dcterms:created>
  <dcterms:modified xsi:type="dcterms:W3CDTF">2025-04-04T15:35:38Z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