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xml" ContentType="application/vnd.openxmlformats-officedocument.drawingml.chart+xml"/>
  <Override PartName="/ppt/authors.xml" ContentType="application/vnd.ms-powerpoint.authors+xml"/>
  <Override PartName="/ppt/charts/chart5.xml" ContentType="application/vnd.openxmlformats-officedocument.drawingml.chart+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9.xml" ContentType="application/vnd.openxmlformats-officedocument.presentationml.tags+xml"/>
  <Override PartName="/ppt/tags/tag30.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2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ppt/tags/tag46.xml" ContentType="application/vnd.openxmlformats-officedocument.presentationml.tags+xml"/>
  <Override PartName="/customXml/itemProps3.xml" ContentType="application/vnd.openxmlformats-officedocument.customXmlProperties+xml"/>
  <Override PartName="/customXml/itemProps4.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2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4.xml" ContentType="application/vnd.openxmlformats-officedocument.presentationml.tags+xml"/>
  <Override PartName="/ppt/tags/tag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23.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24.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364" r:id="rId8"/>
    <p:sldId id="280" r:id="rId9"/>
    <p:sldId id="353" r:id="rId10"/>
    <p:sldId id="352" r:id="rId11"/>
    <p:sldId id="284" r:id="rId12"/>
    <p:sldId id="320" r:id="rId13"/>
    <p:sldId id="357" r:id="rId14"/>
    <p:sldId id="358" r:id="rId15"/>
    <p:sldId id="365" r:id="rId16"/>
    <p:sldId id="360" r:id="rId17"/>
    <p:sldId id="362" r:id="rId18"/>
    <p:sldId id="322" r:id="rId19"/>
    <p:sldId id="366" r:id="rId20"/>
    <p:sldId id="369" r:id="rId21"/>
    <p:sldId id="370"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A79"/>
    <a:srgbClr val="12447D"/>
    <a:srgbClr val="967A9C"/>
    <a:srgbClr val="3C7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66"/>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'ISL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352-4E04-B775-F7297BF5F3A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352-4E04-B775-F7297BF5F3A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352-4E04-B775-F7297BF5F3A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'ISL - CHARTS'!$B$11:$B$13</c:f>
              <c:strCache>
                <c:ptCount val="3"/>
                <c:pt idx="0">
                  <c:v>Scope 1</c:v>
                </c:pt>
                <c:pt idx="1">
                  <c:v>Scope 2</c:v>
                </c:pt>
                <c:pt idx="2">
                  <c:v>Scope 3</c:v>
                </c:pt>
              </c:strCache>
            </c:strRef>
          </c:cat>
          <c:val>
            <c:numRef>
              <c:f>'ISL - CHARTS'!$D$11:$D$13</c:f>
              <c:numCache>
                <c:formatCode>0.0%</c:formatCode>
                <c:ptCount val="3"/>
                <c:pt idx="0" formatCode="0%">
                  <c:v>7.9453324067639566E-2</c:v>
                </c:pt>
                <c:pt idx="1">
                  <c:v>0.17465832754227475</c:v>
                </c:pt>
                <c:pt idx="2">
                  <c:v>0.74588834839008578</c:v>
                </c:pt>
              </c:numCache>
            </c:numRef>
          </c:val>
          <c:extLst>
            <c:ext xmlns:c16="http://schemas.microsoft.com/office/drawing/2014/chart" uri="{C3380CC4-5D6E-409C-BE32-E72D297353CC}">
              <c16:uniqueId val="{00000006-2352-4E04-B775-F7297BF5F3A1}"/>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'ISL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2352-4E04-B775-F7297BF5F3A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2352-4E04-B775-F7297BF5F3A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2352-4E04-B775-F7297BF5F3A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'ISL - CHARTS'!$B$11:$B$13</c15:sqref>
                        </c15:formulaRef>
                      </c:ext>
                    </c:extLst>
                    <c:strCache>
                      <c:ptCount val="3"/>
                      <c:pt idx="0">
                        <c:v>Scope 1</c:v>
                      </c:pt>
                      <c:pt idx="1">
                        <c:v>Scope 2</c:v>
                      </c:pt>
                      <c:pt idx="2">
                        <c:v>Scope 3</c:v>
                      </c:pt>
                    </c:strCache>
                  </c:strRef>
                </c:cat>
                <c:val>
                  <c:numRef>
                    <c:extLst>
                      <c:ext uri="{02D57815-91ED-43cb-92C2-25804820EDAC}">
                        <c15:formulaRef>
                          <c15:sqref>'ISL - CHARTS'!$C$11:$C$13</c15:sqref>
                        </c15:formulaRef>
                      </c:ext>
                    </c:extLst>
                    <c:numCache>
                      <c:formatCode>#,##0</c:formatCode>
                      <c:ptCount val="3"/>
                      <c:pt idx="0">
                        <c:v>34.299999999999997</c:v>
                      </c:pt>
                      <c:pt idx="1">
                        <c:v>75.400000000000006</c:v>
                      </c:pt>
                      <c:pt idx="2">
                        <c:v>322</c:v>
                      </c:pt>
                    </c:numCache>
                  </c:numRef>
                </c:val>
                <c:extLst>
                  <c:ext xmlns:c16="http://schemas.microsoft.com/office/drawing/2014/chart" uri="{C3380CC4-5D6E-409C-BE32-E72D297353CC}">
                    <c16:uniqueId val="{0000000D-2352-4E04-B775-F7297BF5F3A1}"/>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'ISL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CD8-47C5-A643-BC4FD4BB747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CD8-47C5-A643-BC4FD4BB747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CD8-47C5-A643-BC4FD4BB7473}"/>
              </c:ext>
            </c:extLst>
          </c:dPt>
          <c:dLbls>
            <c:dLbl>
              <c:idx val="0"/>
              <c:layout>
                <c:manualLayout>
                  <c:x val="0"/>
                  <c:y val="6.0750391708480397E-3"/>
                </c:manualLayout>
              </c:layout>
              <c:tx>
                <c:rich>
                  <a:bodyPr/>
                  <a:lstStyle/>
                  <a:p>
                    <a:fld id="{593C46BF-5CFC-4054-B437-1F97350C1AE5}"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D8-47C5-A643-BC4FD4BB7473}"/>
                </c:ext>
              </c:extLst>
            </c:dLbl>
            <c:dLbl>
              <c:idx val="1"/>
              <c:delete val="1"/>
              <c:extLst>
                <c:ext xmlns:c15="http://schemas.microsoft.com/office/drawing/2012/chart" uri="{CE6537A1-D6FC-4f65-9D91-7224C49458BB}"/>
                <c:ext xmlns:c16="http://schemas.microsoft.com/office/drawing/2014/chart" uri="{C3380CC4-5D6E-409C-BE32-E72D297353CC}">
                  <c16:uniqueId val="{00000003-5CD8-47C5-A643-BC4FD4BB74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'ISL - CHARTS'!$F$11:$F$13</c:f>
              <c:strCache>
                <c:ptCount val="3"/>
                <c:pt idx="0">
                  <c:v>Scope 1</c:v>
                </c:pt>
                <c:pt idx="1">
                  <c:v>Scope 2</c:v>
                </c:pt>
                <c:pt idx="2">
                  <c:v>Scope 3</c:v>
                </c:pt>
              </c:strCache>
            </c:strRef>
          </c:cat>
          <c:val>
            <c:numRef>
              <c:f>'ISL - CHARTS'!$H$11:$H$13</c:f>
              <c:numCache>
                <c:formatCode>0.0%</c:formatCode>
                <c:ptCount val="3"/>
                <c:pt idx="0">
                  <c:v>9.6520763187429859E-2</c:v>
                </c:pt>
                <c:pt idx="1">
                  <c:v>0</c:v>
                </c:pt>
                <c:pt idx="2">
                  <c:v>0.90347923681257025</c:v>
                </c:pt>
              </c:numCache>
            </c:numRef>
          </c:val>
          <c:extLst>
            <c:ext xmlns:c16="http://schemas.microsoft.com/office/drawing/2014/chart" uri="{C3380CC4-5D6E-409C-BE32-E72D297353CC}">
              <c16:uniqueId val="{00000006-5CD8-47C5-A643-BC4FD4BB7473}"/>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'ISL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5CD8-47C5-A643-BC4FD4BB747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5CD8-47C5-A643-BC4FD4BB747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5CD8-47C5-A643-BC4FD4BB747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'ISL - CHARTS'!$F$11:$F$13</c15:sqref>
                        </c15:formulaRef>
                      </c:ext>
                    </c:extLst>
                    <c:strCache>
                      <c:ptCount val="3"/>
                      <c:pt idx="0">
                        <c:v>Scope 1</c:v>
                      </c:pt>
                      <c:pt idx="1">
                        <c:v>Scope 2</c:v>
                      </c:pt>
                      <c:pt idx="2">
                        <c:v>Scope 3</c:v>
                      </c:pt>
                    </c:strCache>
                  </c:strRef>
                </c:cat>
                <c:val>
                  <c:numRef>
                    <c:extLst>
                      <c:ext uri="{02D57815-91ED-43cb-92C2-25804820EDAC}">
                        <c15:formulaRef>
                          <c15:sqref>'ISL - CHARTS'!$G$11:$G$13</c15:sqref>
                        </c15:formulaRef>
                      </c:ext>
                    </c:extLst>
                    <c:numCache>
                      <c:formatCode>#,##0</c:formatCode>
                      <c:ptCount val="3"/>
                      <c:pt idx="0">
                        <c:v>34.4</c:v>
                      </c:pt>
                      <c:pt idx="1">
                        <c:v>0</c:v>
                      </c:pt>
                      <c:pt idx="2">
                        <c:v>322</c:v>
                      </c:pt>
                    </c:numCache>
                  </c:numRef>
                </c:val>
                <c:extLst>
                  <c:ext xmlns:c16="http://schemas.microsoft.com/office/drawing/2014/chart" uri="{C3380CC4-5D6E-409C-BE32-E72D297353CC}">
                    <c16:uniqueId val="{0000000D-5CD8-47C5-A643-BC4FD4BB7473}"/>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5368978541562E-2"/>
          <c:y val="0.16200430149490885"/>
          <c:w val="0.75835779902792411"/>
          <c:h val="0.680918962389872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6E3-4D73-AA46-F9B856E6450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6E3-4D73-AA46-F9B856E6450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6E3-4D73-AA46-F9B856E6450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6E3-4D73-AA46-F9B856E64500}"/>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46E3-4D73-AA46-F9B856E64500}"/>
              </c:ext>
            </c:extLst>
          </c:dPt>
          <c:dLbls>
            <c:dLbl>
              <c:idx val="2"/>
              <c:layout>
                <c:manualLayout>
                  <c:x val="2.8515836951170645E-2"/>
                  <c:y val="0.11345829241418762"/>
                </c:manualLayout>
              </c:layout>
              <c:tx>
                <c:rich>
                  <a:bodyPr/>
                  <a:lstStyle/>
                  <a:p>
                    <a:fld id="{BF698D42-02C3-4AF2-8707-B7F243BB6624}" type="VALUE">
                      <a:rPr lang="en-US">
                        <a:latin typeface="Calibri" panose="020F0502020204030204" pitchFamily="34" charset="0"/>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E3-4D73-AA46-F9B856E6450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('ISL - CHARTS'!$B$197,'ISL - CHARTS'!$B$205,'ISL - CHARTS'!$B$209)</c:f>
              <c:strCache>
                <c:ptCount val="3"/>
                <c:pt idx="0">
                  <c:v>Fuel use</c:v>
                </c:pt>
                <c:pt idx="1">
                  <c:v>Refrigerant Gases</c:v>
                </c:pt>
                <c:pt idx="2">
                  <c:v>Fire Training</c:v>
                </c:pt>
              </c:strCache>
              <c:extLst/>
            </c:strRef>
          </c:cat>
          <c:val>
            <c:numRef>
              <c:f>('ISL - CHARTS'!$D$197,'ISL - CHARTS'!$D$205,'ISL - CHARTS'!$D$209)</c:f>
              <c:numCache>
                <c:formatCode>0.0%</c:formatCode>
                <c:ptCount val="3"/>
                <c:pt idx="0">
                  <c:v>0.187</c:v>
                </c:pt>
                <c:pt idx="1">
                  <c:v>0.76500000000000001</c:v>
                </c:pt>
                <c:pt idx="2">
                  <c:v>4.9000000000000002E-2</c:v>
                </c:pt>
              </c:numCache>
              <c:extLst/>
            </c:numRef>
          </c:val>
          <c:extLst>
            <c:ext xmlns:c16="http://schemas.microsoft.com/office/drawing/2014/chart" uri="{C3380CC4-5D6E-409C-BE32-E72D297353CC}">
              <c16:uniqueId val="{0000000A-46E3-4D73-AA46-F9B856E6450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440337572246582"/>
          <c:y val="0.26606071822537419"/>
          <c:w val="0.27765902824808625"/>
          <c:h val="0.33966166569140271"/>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96729972716627E-4"/>
          <c:y val="0"/>
          <c:w val="0.84732612619395842"/>
          <c:h val="0.87146049827721672"/>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E7-4EF4-A528-D8C4061B4D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E7-4EF4-A528-D8C4061B4D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E7-4EF4-A528-D8C4061B4D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E7-4EF4-A528-D8C4061B4DF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E7-4EF4-A528-D8C4061B4DF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6E7-4EF4-A528-D8C4061B4DF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6E7-4EF4-A528-D8C4061B4DF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6E7-4EF4-A528-D8C4061B4DF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6E7-4EF4-A528-D8C4061B4DF2}"/>
              </c:ext>
            </c:extLst>
          </c:dPt>
          <c:dLbls>
            <c:dLbl>
              <c:idx val="6"/>
              <c:layout>
                <c:manualLayout>
                  <c:x val="1.6745258104953746E-2"/>
                  <c:y val="-2.843356541123594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219BDD16-94EC-4453-8E0C-15B2DAE2BFBE}"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141330158678297E-2"/>
                      <c:h val="0.1053539133041226"/>
                    </c:manualLayout>
                  </c15:layout>
                  <c15:dlblFieldTable/>
                  <c15:showDataLabelsRange val="0"/>
                </c:ext>
                <c:ext xmlns:c16="http://schemas.microsoft.com/office/drawing/2014/chart" uri="{C3380CC4-5D6E-409C-BE32-E72D297353CC}">
                  <c16:uniqueId val="{0000000D-E6E7-4EF4-A528-D8C4061B4DF2}"/>
                </c:ext>
              </c:extLst>
            </c:dLbl>
            <c:dLbl>
              <c:idx val="7"/>
              <c:layout>
                <c:manualLayout>
                  <c:x val="-3.0202357220259638E-3"/>
                  <c:y val="3.641328563097343E-2"/>
                </c:manualLayout>
              </c:layout>
              <c:tx>
                <c:rich>
                  <a:bodyPr/>
                  <a:lstStyle/>
                  <a:p>
                    <a:fld id="{FF21CC43-77A3-4D34-BEE9-AA2D03BFFE4A}"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E6E7-4EF4-A528-D8C4061B4DF2}"/>
                </c:ext>
              </c:extLst>
            </c:dLbl>
            <c:dLbl>
              <c:idx val="8"/>
              <c:tx>
                <c:rich>
                  <a:bodyPr/>
                  <a:lstStyle/>
                  <a:p>
                    <a:fld id="{D1C64BBC-6202-4AF6-BE59-7E5B5811B34C}"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6E7-4EF4-A528-D8C4061B4D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('ISL - CHARTS'!$B$217:$B$220,'ISL - CHARTS'!$B$222:$B$223,'ISL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('ISL - CHARTS'!$D$217:$D$220,'ISL - CHARTS'!$D$222:$D$223,'ISL - CHARTS'!$D$230:$D$231)</c:f>
              <c:numCache>
                <c:formatCode>0.0%</c:formatCode>
                <c:ptCount val="8"/>
                <c:pt idx="0">
                  <c:v>0.72</c:v>
                </c:pt>
                <c:pt idx="1">
                  <c:v>3.5999999999999997E-2</c:v>
                </c:pt>
                <c:pt idx="2">
                  <c:v>4.3999999999999997E-2</c:v>
                </c:pt>
                <c:pt idx="3">
                  <c:v>0.114</c:v>
                </c:pt>
                <c:pt idx="4">
                  <c:v>7.6999999999999999E-2</c:v>
                </c:pt>
                <c:pt idx="6">
                  <c:v>2E-3</c:v>
                </c:pt>
                <c:pt idx="7">
                  <c:v>8.0000000000000002E-3</c:v>
                </c:pt>
              </c:numCache>
              <c:extLst/>
            </c:numRef>
          </c:val>
          <c:extLst>
            <c:ext xmlns:c16="http://schemas.microsoft.com/office/drawing/2014/chart" uri="{C3380CC4-5D6E-409C-BE32-E72D297353CC}">
              <c16:uniqueId val="{00000012-E6E7-4EF4-A528-D8C4061B4DF2}"/>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8264486790541665"/>
          <c:y val="1.8482906342721849E-3"/>
          <c:w val="0.21735513209458332"/>
          <c:h val="0.99815170936572783"/>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'ISL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7215-4EA8-B01D-5E4076A1591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7215-4EA8-B01D-5E4076A1591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7215-4EA8-B01D-5E4076A15914}"/>
              </c:ext>
            </c:extLst>
          </c:dPt>
          <c:val>
            <c:numRef>
              <c:f>'ISL - CHARTS'!$C$165:$G$165</c:f>
              <c:numCache>
                <c:formatCode>#,##0</c:formatCode>
                <c:ptCount val="5"/>
                <c:pt idx="0">
                  <c:v>125</c:v>
                </c:pt>
                <c:pt idx="1">
                  <c:v>104</c:v>
                </c:pt>
                <c:pt idx="2">
                  <c:v>79</c:v>
                </c:pt>
                <c:pt idx="3">
                  <c:v>62</c:v>
                </c:pt>
                <c:pt idx="4">
                  <c:v>75</c:v>
                </c:pt>
              </c:numCache>
            </c:numRef>
          </c:val>
          <c:extLst>
            <c:ext xmlns:c16="http://schemas.microsoft.com/office/drawing/2014/chart" uri="{C3380CC4-5D6E-409C-BE32-E72D297353CC}">
              <c16:uniqueId val="{00000006-7215-4EA8-B01D-5E4076A15914}"/>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'ISL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'ISL - CHARTS'!$C$164:$G$164</c:f>
              <c:numCache>
                <c:formatCode>General</c:formatCode>
                <c:ptCount val="5"/>
                <c:pt idx="0">
                  <c:v>2020</c:v>
                </c:pt>
                <c:pt idx="1">
                  <c:v>2021</c:v>
                </c:pt>
                <c:pt idx="2">
                  <c:v>2022</c:v>
                </c:pt>
                <c:pt idx="3">
                  <c:v>2023</c:v>
                </c:pt>
                <c:pt idx="4">
                  <c:v>2024</c:v>
                </c:pt>
              </c:numCache>
            </c:numRef>
          </c:cat>
          <c:val>
            <c:numRef>
              <c:f>'ISL - CHARTS'!$C$166:$G$166</c:f>
              <c:numCache>
                <c:formatCode>#,##0</c:formatCode>
                <c:ptCount val="5"/>
                <c:pt idx="0">
                  <c:v>487394</c:v>
                </c:pt>
                <c:pt idx="1">
                  <c:v>447302</c:v>
                </c:pt>
                <c:pt idx="2">
                  <c:v>369927</c:v>
                </c:pt>
                <c:pt idx="3">
                  <c:v>321608</c:v>
                </c:pt>
                <c:pt idx="4">
                  <c:v>363940</c:v>
                </c:pt>
              </c:numCache>
            </c:numRef>
          </c:val>
          <c:smooth val="0"/>
          <c:extLst>
            <c:ext xmlns:c16="http://schemas.microsoft.com/office/drawing/2014/chart" uri="{C3380CC4-5D6E-409C-BE32-E72D297353CC}">
              <c16:uniqueId val="{00000007-7215-4EA8-B01D-5E4076A15914}"/>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'ISL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196E-4FE9-9D6C-78B17EAB7DA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196E-4FE9-9D6C-78B17EAB7DA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196E-4FE9-9D6C-78B17EAB7DAB}"/>
              </c:ext>
            </c:extLst>
          </c:dPt>
          <c:val>
            <c:numRef>
              <c:f>'ISL - CHARTS'!$C$165:$G$165</c:f>
              <c:numCache>
                <c:formatCode>#,##0</c:formatCode>
                <c:ptCount val="5"/>
                <c:pt idx="0">
                  <c:v>125</c:v>
                </c:pt>
                <c:pt idx="1">
                  <c:v>104</c:v>
                </c:pt>
                <c:pt idx="2">
                  <c:v>79</c:v>
                </c:pt>
                <c:pt idx="3">
                  <c:v>62</c:v>
                </c:pt>
                <c:pt idx="4">
                  <c:v>75</c:v>
                </c:pt>
              </c:numCache>
            </c:numRef>
          </c:val>
          <c:extLst>
            <c:ext xmlns:c16="http://schemas.microsoft.com/office/drawing/2014/chart" uri="{C3380CC4-5D6E-409C-BE32-E72D297353CC}">
              <c16:uniqueId val="{00000006-196E-4FE9-9D6C-78B17EAB7DAB}"/>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'ISL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'ISL - CHARTS'!$C$164:$G$164</c:f>
              <c:numCache>
                <c:formatCode>General</c:formatCode>
                <c:ptCount val="5"/>
                <c:pt idx="0">
                  <c:v>2020</c:v>
                </c:pt>
                <c:pt idx="1">
                  <c:v>2021</c:v>
                </c:pt>
                <c:pt idx="2">
                  <c:v>2022</c:v>
                </c:pt>
                <c:pt idx="3">
                  <c:v>2023</c:v>
                </c:pt>
                <c:pt idx="4">
                  <c:v>2024</c:v>
                </c:pt>
              </c:numCache>
            </c:numRef>
          </c:cat>
          <c:val>
            <c:numRef>
              <c:f>'ISL - CHARTS'!$C$166:$G$166</c:f>
              <c:numCache>
                <c:formatCode>#,##0</c:formatCode>
                <c:ptCount val="5"/>
                <c:pt idx="0">
                  <c:v>487394</c:v>
                </c:pt>
                <c:pt idx="1">
                  <c:v>447302</c:v>
                </c:pt>
                <c:pt idx="2">
                  <c:v>369927</c:v>
                </c:pt>
                <c:pt idx="3">
                  <c:v>321608</c:v>
                </c:pt>
                <c:pt idx="4">
                  <c:v>363940</c:v>
                </c:pt>
              </c:numCache>
            </c:numRef>
          </c:val>
          <c:smooth val="0"/>
          <c:extLst>
            <c:ext xmlns:c16="http://schemas.microsoft.com/office/drawing/2014/chart" uri="{C3380CC4-5D6E-409C-BE32-E72D297353CC}">
              <c16:uniqueId val="{00000007-196E-4FE9-9D6C-78B17EAB7DAB}"/>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a:t>
            </a:fld>
            <a:endParaRPr lang="en-GB"/>
          </a:p>
        </p:txBody>
      </p:sp>
    </p:spTree>
    <p:extLst>
      <p:ext uri="{BB962C8B-B14F-4D97-AF65-F5344CB8AC3E}">
        <p14:creationId xmlns:p14="http://schemas.microsoft.com/office/powerpoint/2010/main" val="378240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15</a:t>
            </a:fld>
            <a:endParaRPr lang="en-GB"/>
          </a:p>
        </p:txBody>
      </p:sp>
    </p:spTree>
    <p:extLst>
      <p:ext uri="{BB962C8B-B14F-4D97-AF65-F5344CB8AC3E}">
        <p14:creationId xmlns:p14="http://schemas.microsoft.com/office/powerpoint/2010/main" val="12210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Market Based methodology as outlined in the GHG Protocol, allows for organisations to report their carbon emissions reflecting their energy procurement decisions.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For Inverness Airport, their electricity is purchased under a zero emissions contract that is fully backed by Renewable Energy Guarantees of Origin (REGO) certificates. This means that under Market Based reporting rules, the Scope 2 electricity emissions are reported as zero emissions.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following slides show the emissions reported under this methodology. </a:t>
            </a: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6</a:t>
            </a:fld>
            <a:endParaRPr lang="en-GB"/>
          </a:p>
        </p:txBody>
      </p:sp>
    </p:spTree>
    <p:extLst>
      <p:ext uri="{BB962C8B-B14F-4D97-AF65-F5344CB8AC3E}">
        <p14:creationId xmlns:p14="http://schemas.microsoft.com/office/powerpoint/2010/main" val="82361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11</a:t>
            </a:fld>
            <a:endParaRPr lang="en-GB"/>
          </a:p>
        </p:txBody>
      </p:sp>
    </p:spTree>
    <p:extLst>
      <p:ext uri="{BB962C8B-B14F-4D97-AF65-F5344CB8AC3E}">
        <p14:creationId xmlns:p14="http://schemas.microsoft.com/office/powerpoint/2010/main" val="2960725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image" Target="../media/image10.jpe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t>Islay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0" y="6150114"/>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1026" name="Picture 2" descr="HIAL Completes £5 Million Upgrade to Runways at Islay Airport | The ...">
            <a:extLst>
              <a:ext uri="{FF2B5EF4-FFF2-40B4-BE49-F238E27FC236}">
                <a16:creationId xmlns:a16="http://schemas.microsoft.com/office/drawing/2014/main" id="{DE1BEB0F-E220-EAF5-8579-AC2F8BF4D452}"/>
              </a:ext>
            </a:extLst>
          </p:cNvPr>
          <p:cNvPicPr>
            <a:picLocks noGrp="1" noChangeAspect="1" noChangeArrowheads="1"/>
          </p:cNvPicPr>
          <p:nvPr>
            <p:ph type="pic" sz="quarter" idx="13"/>
          </p:nvPr>
        </p:nvPicPr>
        <p:blipFill rotWithShape="1">
          <a:blip r:embed="rId7">
            <a:extLst>
              <a:ext uri="{28A0092B-C50C-407E-A947-70E740481C1C}">
                <a14:useLocalDpi xmlns:a14="http://schemas.microsoft.com/office/drawing/2010/main" val="0"/>
              </a:ext>
            </a:extLst>
          </a:blip>
          <a:srcRect t="23384" b="26697"/>
          <a:stretch/>
        </p:blipFill>
        <p:spPr bwMode="auto">
          <a:xfrm>
            <a:off x="0" y="-2"/>
            <a:ext cx="12192000" cy="4557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189489-998F-D08A-08DC-19AB1B7F67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8125" y="14235"/>
            <a:ext cx="3486150" cy="1009650"/>
          </a:xfrm>
          <a:prstGeom prst="rect">
            <a:avLst/>
          </a:prstGeom>
        </p:spPr>
      </p:pic>
      <p:pic>
        <p:nvPicPr>
          <p:cNvPr id="5" name="Picture 4">
            <a:extLst>
              <a:ext uri="{FF2B5EF4-FFF2-40B4-BE49-F238E27FC236}">
                <a16:creationId xmlns:a16="http://schemas.microsoft.com/office/drawing/2014/main" id="{8D21AD98-DD4F-1864-66A8-2691E635D707}"/>
              </a:ext>
            </a:extLst>
          </p:cNvPr>
          <p:cNvPicPr>
            <a:picLocks noChangeAspect="1"/>
          </p:cNvPicPr>
          <p:nvPr/>
        </p:nvPicPr>
        <p:blipFill>
          <a:blip r:embed="rId8"/>
          <a:srcRect r="8975"/>
          <a:stretch/>
        </p:blipFill>
        <p:spPr>
          <a:xfrm>
            <a:off x="9317197" y="5511181"/>
            <a:ext cx="2652063" cy="1277866"/>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79181" y="326040"/>
            <a:ext cx="11512819" cy="973698"/>
          </a:xfrm>
        </p:spPr>
        <p:txBody>
          <a:bodyPr/>
          <a:lstStyle/>
          <a:p>
            <a:r>
              <a:rPr lang="en-GB" sz="4000" dirty="0">
                <a:solidFill>
                  <a:schemeClr val="tx2"/>
                </a:solidFill>
              </a:rPr>
              <a:t>Islay Airport 2024 Footprint – Market based emissions</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07D5BEE7-1CD2-9A00-7F14-4B82D338A5EC}"/>
              </a:ext>
            </a:extLst>
          </p:cNvPr>
          <p:cNvGraphicFramePr>
            <a:graphicFrameLocks noGrp="1"/>
          </p:cNvGraphicFramePr>
          <p:nvPr>
            <p:extLst>
              <p:ext uri="{D42A27DB-BD31-4B8C-83A1-F6EECF244321}">
                <p14:modId xmlns:p14="http://schemas.microsoft.com/office/powerpoint/2010/main" val="1428972116"/>
              </p:ext>
            </p:extLst>
          </p:nvPr>
        </p:nvGraphicFramePr>
        <p:xfrm>
          <a:off x="796412" y="1012753"/>
          <a:ext cx="9883311" cy="5519207"/>
        </p:xfrm>
        <a:graphic>
          <a:graphicData uri="http://schemas.openxmlformats.org/drawingml/2006/table">
            <a:tbl>
              <a:tblPr/>
              <a:tblGrid>
                <a:gridCol w="3187591">
                  <a:extLst>
                    <a:ext uri="{9D8B030D-6E8A-4147-A177-3AD203B41FA5}">
                      <a16:colId xmlns:a16="http://schemas.microsoft.com/office/drawing/2014/main" val="4038264695"/>
                    </a:ext>
                  </a:extLst>
                </a:gridCol>
                <a:gridCol w="3312245">
                  <a:extLst>
                    <a:ext uri="{9D8B030D-6E8A-4147-A177-3AD203B41FA5}">
                      <a16:colId xmlns:a16="http://schemas.microsoft.com/office/drawing/2014/main" val="2523630417"/>
                    </a:ext>
                  </a:extLst>
                </a:gridCol>
                <a:gridCol w="1460236">
                  <a:extLst>
                    <a:ext uri="{9D8B030D-6E8A-4147-A177-3AD203B41FA5}">
                      <a16:colId xmlns:a16="http://schemas.microsoft.com/office/drawing/2014/main" val="2412069577"/>
                    </a:ext>
                  </a:extLst>
                </a:gridCol>
                <a:gridCol w="1923239">
                  <a:extLst>
                    <a:ext uri="{9D8B030D-6E8A-4147-A177-3AD203B41FA5}">
                      <a16:colId xmlns:a16="http://schemas.microsoft.com/office/drawing/2014/main" val="256788131"/>
                    </a:ext>
                  </a:extLst>
                </a:gridCol>
              </a:tblGrid>
              <a:tr h="193502">
                <a:tc>
                  <a:txBody>
                    <a:bodyPr/>
                    <a:lstStyle/>
                    <a:p>
                      <a:pPr algn="l" fontAlgn="ctr"/>
                      <a:r>
                        <a:rPr lang="en-GB" sz="1200" b="0" i="0" u="none" strike="noStrike">
                          <a:solidFill>
                            <a:srgbClr val="000000"/>
                          </a:solidFill>
                          <a:effectLst/>
                          <a:latin typeface="Calibri" panose="020F0502020204030204" pitchFamily="34" charset="0"/>
                          <a:cs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cs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709585131"/>
                  </a:ext>
                </a:extLst>
              </a:tr>
              <a:tr h="165345">
                <a:tc>
                  <a:txBody>
                    <a:bodyPr/>
                    <a:lstStyle/>
                    <a:p>
                      <a:pPr algn="l" fontAlgn="ctr"/>
                      <a:r>
                        <a:rPr lang="en-GB" sz="1200" b="1" i="0" u="none" strike="noStrike" dirty="0">
                          <a:solidFill>
                            <a:srgbClr val="FFFFFF"/>
                          </a:solidFill>
                          <a:effectLst/>
                          <a:latin typeface="Calibri" panose="020F0502020204030204" pitchFamily="34" charset="0"/>
                          <a:cs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924395690"/>
                  </a:ext>
                </a:extLst>
              </a:tr>
              <a:tr h="156636">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404446"/>
                  </a:ext>
                </a:extLst>
              </a:tr>
              <a:tr h="193502">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18.7%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448762"/>
                  </a:ext>
                </a:extLst>
              </a:tr>
              <a:tr h="193502">
                <a:tc>
                  <a:txBody>
                    <a:bodyPr/>
                    <a:lstStyle/>
                    <a:p>
                      <a:pPr algn="l" fontAlgn="b"/>
                      <a:r>
                        <a:rPr lang="en-GB" sz="1200" b="0" i="0" u="none" strike="noStrike">
                          <a:solidFill>
                            <a:srgbClr val="12447D"/>
                          </a:solidFill>
                          <a:effectLst/>
                          <a:latin typeface="Calibri" panose="020F0502020204030204" pitchFamily="34" charset="0"/>
                          <a:cs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4544479"/>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76.5%</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074052"/>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159653"/>
                  </a:ext>
                </a:extLst>
              </a:tr>
              <a:tr h="193502">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4.9%</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916042"/>
                  </a:ext>
                </a:extLst>
              </a:tr>
              <a:tr h="193502">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752837014"/>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142636"/>
                  </a:ext>
                </a:extLst>
              </a:tr>
              <a:tr h="193502">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024014606"/>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232</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72.0%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229791"/>
                  </a:ext>
                </a:extLst>
              </a:tr>
              <a:tr h="193502">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37</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11.4%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457547"/>
                  </a:ext>
                </a:extLst>
              </a:tr>
              <a:tr h="209839">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860904"/>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18</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5.6%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492427"/>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7</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2.1%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081885"/>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454584"/>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0.8%</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527011"/>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14</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4.4%</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581590"/>
                  </a:ext>
                </a:extLst>
              </a:tr>
              <a:tr h="193502">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762813"/>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312312"/>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1</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0.2%</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573327"/>
                  </a:ext>
                </a:extLst>
              </a:tr>
              <a:tr h="193502">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11</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3.6%</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321798"/>
                  </a:ext>
                </a:extLst>
              </a:tr>
              <a:tr h="193502">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3723529"/>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799465"/>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810000"/>
                  </a:ext>
                </a:extLst>
              </a:tr>
              <a:tr h="193502">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081752"/>
                  </a:ext>
                </a:extLst>
              </a:tr>
              <a:tr h="299560">
                <a:tc>
                  <a:txBody>
                    <a:bodyPr/>
                    <a:lstStyle/>
                    <a:p>
                      <a:pPr algn="l" fontAlgn="ctr"/>
                      <a:r>
                        <a:rPr lang="en-GB" sz="1200" b="1" i="0" u="none" strike="noStrike">
                          <a:solidFill>
                            <a:srgbClr val="FFFFFF"/>
                          </a:solidFill>
                          <a:effectLst/>
                          <a:latin typeface="Calibri" panose="020F0502020204030204" pitchFamily="34" charset="0"/>
                          <a:cs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a:solidFill>
                            <a:srgbClr val="FFFFFF"/>
                          </a:solidFill>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5154228"/>
                  </a:ext>
                </a:extLst>
              </a:tr>
            </a:tbl>
          </a:graphicData>
        </a:graphic>
      </p:graphicFrame>
    </p:spTree>
    <p:extLst>
      <p:ext uri="{BB962C8B-B14F-4D97-AF65-F5344CB8AC3E}">
        <p14:creationId xmlns:p14="http://schemas.microsoft.com/office/powerpoint/2010/main" val="280058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1212232" cy="973698"/>
          </a:xfrm>
        </p:spPr>
        <p:txBody>
          <a:bodyPr/>
          <a:lstStyle/>
          <a:p>
            <a:r>
              <a:rPr lang="en-GB" sz="4000" dirty="0">
                <a:solidFill>
                  <a:schemeClr val="tx2"/>
                </a:solidFill>
              </a:rPr>
              <a:t>Islay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3119017382"/>
              </p:ext>
            </p:extLst>
          </p:nvPr>
        </p:nvGraphicFramePr>
        <p:xfrm>
          <a:off x="796412" y="1131957"/>
          <a:ext cx="11098159" cy="5214848"/>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50478">
                <a:tc>
                  <a:txBody>
                    <a:bodyPr/>
                    <a:lstStyle/>
                    <a:p>
                      <a:pPr algn="l" fontAlgn="ctr"/>
                      <a:r>
                        <a:rPr lang="en-GB" sz="1200" b="0" i="0" u="none" strike="noStrike" dirty="0">
                          <a:solidFill>
                            <a:srgbClr val="000000"/>
                          </a:solidFill>
                          <a:effectLst/>
                          <a:latin typeface="Calibri" panose="020F0502020204030204" pitchFamily="34" charset="0"/>
                          <a:cs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a:solidFill>
                            <a:srgbClr val="12447D"/>
                          </a:solidFill>
                          <a:effectLst/>
                          <a:latin typeface="Calibri" panose="020F0502020204030204" pitchFamily="34" charset="0"/>
                          <a:cs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cs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0</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26</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effectLst/>
                          <a:latin typeface="Calibri" panose="020F0502020204030204" pitchFamily="34" charset="0"/>
                          <a:cs typeface="Calibri" panose="020F0502020204030204" pitchFamily="34" charset="0"/>
                        </a:rPr>
                        <a:t>0</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cs typeface="Calibri" panose="020F0502020204030204" pitchFamily="34" charset="0"/>
                        </a:rPr>
                        <a:t>2</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a:solidFill>
                            <a:srgbClr val="FFFFFF"/>
                          </a:solidFill>
                          <a:effectLst/>
                          <a:latin typeface="Calibri" panose="020F0502020204030204" pitchFamily="34" charset="0"/>
                          <a:cs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a:solidFill>
                            <a:srgbClr val="FFFFFF"/>
                          </a:solidFill>
                          <a:effectLst/>
                          <a:latin typeface="Calibri" panose="020F0502020204030204" pitchFamily="34" charset="0"/>
                          <a:cs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a:solidFill>
                            <a:srgbClr val="FFFFFF"/>
                          </a:solidFill>
                          <a:effectLst/>
                          <a:latin typeface="Calibri" panose="020F0502020204030204" pitchFamily="34" charset="0"/>
                          <a:cs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a:solidFill>
                            <a:srgbClr val="FFFFFF"/>
                          </a:solidFill>
                          <a:effectLst/>
                          <a:latin typeface="Calibri" panose="020F0502020204030204" pitchFamily="34" charset="0"/>
                          <a:ea typeface="+mn-ea"/>
                          <a:cs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232</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37</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0</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18</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7</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2</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14</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0</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a:solidFill>
                            <a:srgbClr val="12447D"/>
                          </a:solidFill>
                          <a:effectLst/>
                          <a:latin typeface="Calibri" panose="020F0502020204030204" pitchFamily="34" charset="0"/>
                          <a:cs typeface="Calibri" panose="020F0502020204030204" pitchFamily="34" charset="0"/>
                        </a:rPr>
                        <a:t>1</a:t>
                      </a:r>
                      <a:endParaRPr lang="en-GB" sz="1200" b="0" i="0" u="none" strike="noStrike">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11</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a:solidFill>
                            <a:srgbClr val="12447D"/>
                          </a:solidFill>
                          <a:effectLst/>
                          <a:latin typeface="Calibri" panose="020F0502020204030204" pitchFamily="34" charset="0"/>
                          <a:cs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cs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dirty="0">
                          <a:solidFill>
                            <a:srgbClr val="12447D"/>
                          </a:solidFill>
                          <a:effectLst/>
                          <a:highlight>
                            <a:srgbClr val="FFFFFF"/>
                          </a:highlight>
                          <a:latin typeface="Calibri" panose="020F0502020204030204" pitchFamily="34" charset="0"/>
                          <a:cs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cs typeface="Calibri" panose="020F0502020204030204" pitchFamily="34" charset="0"/>
                        </a:rPr>
                        <a:t>0</a:t>
                      </a:r>
                      <a:endParaRPr lang="en-GB" sz="1200" b="0" i="0" u="none" strike="noStrike" dirty="0">
                        <a:solidFill>
                          <a:srgbClr val="12447D"/>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279168"/>
                  </a:ext>
                </a:extLst>
              </a:tr>
              <a:tr h="277088">
                <a:tc>
                  <a:txBody>
                    <a:bodyPr/>
                    <a:lstStyle/>
                    <a:p>
                      <a:pPr algn="l" fontAlgn="ctr"/>
                      <a:r>
                        <a:rPr lang="en-GB" sz="1200" b="1" i="0" u="none" strike="noStrike" kern="1200">
                          <a:solidFill>
                            <a:srgbClr val="FFFFFF"/>
                          </a:solidFill>
                          <a:effectLst/>
                          <a:latin typeface="Calibri" panose="020F0502020204030204" pitchFamily="34" charset="0"/>
                          <a:ea typeface="+mn-ea"/>
                          <a:cs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021530" cy="973698"/>
          </a:xfrm>
        </p:spPr>
        <p:txBody>
          <a:bodyPr/>
          <a:lstStyle/>
          <a:p>
            <a:r>
              <a:rPr lang="en-GB" sz="4000" dirty="0">
                <a:solidFill>
                  <a:schemeClr val="tx2"/>
                </a:solidFill>
              </a:rPr>
              <a:t>Islay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406481828"/>
              </p:ext>
            </p:extLst>
          </p:nvPr>
        </p:nvGraphicFramePr>
        <p:xfrm>
          <a:off x="796412" y="1818640"/>
          <a:ext cx="11098159" cy="3240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40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540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40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40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40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40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9112B493-B53F-C340-ADEC-FDA3E0C6B648}"/>
              </a:ext>
            </a:extLst>
          </p:cNvPr>
          <p:cNvCxnSpPr>
            <a:cxnSpLocks/>
          </p:cNvCxnSpPr>
          <p:nvPr/>
        </p:nvCxnSpPr>
        <p:spPr>
          <a:xfrm flipV="1">
            <a:off x="3575538" y="252046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AA4315E3-5E66-E993-53E6-DB1B2C29DF67}"/>
              </a:ext>
            </a:extLst>
          </p:cNvPr>
          <p:cNvCxnSpPr>
            <a:cxnSpLocks/>
          </p:cNvCxnSpPr>
          <p:nvPr/>
        </p:nvCxnSpPr>
        <p:spPr>
          <a:xfrm flipV="1">
            <a:off x="7104184" y="252046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03CC877B-C3A2-940F-DEFF-A786FABE0FA7}"/>
              </a:ext>
            </a:extLst>
          </p:cNvPr>
          <p:cNvCxnSpPr>
            <a:cxnSpLocks/>
          </p:cNvCxnSpPr>
          <p:nvPr/>
        </p:nvCxnSpPr>
        <p:spPr>
          <a:xfrm flipV="1">
            <a:off x="10714891" y="252046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4491322B-50C3-05C1-00BC-D1F4914FF2D0}"/>
              </a:ext>
            </a:extLst>
          </p:cNvPr>
          <p:cNvCxnSpPr>
            <a:cxnSpLocks/>
          </p:cNvCxnSpPr>
          <p:nvPr/>
        </p:nvCxnSpPr>
        <p:spPr>
          <a:xfrm flipV="1">
            <a:off x="3493476" y="304800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E886651C-25AD-3AD4-7B27-EED9EED9DF45}"/>
              </a:ext>
            </a:extLst>
          </p:cNvPr>
          <p:cNvCxnSpPr>
            <a:cxnSpLocks/>
          </p:cNvCxnSpPr>
          <p:nvPr/>
        </p:nvCxnSpPr>
        <p:spPr>
          <a:xfrm flipV="1">
            <a:off x="10714891" y="304800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6EFFB4DD-45BD-17E8-C66A-A7136511C83B}"/>
              </a:ext>
            </a:extLst>
          </p:cNvPr>
          <p:cNvCxnSpPr>
            <a:cxnSpLocks/>
          </p:cNvCxnSpPr>
          <p:nvPr/>
        </p:nvCxnSpPr>
        <p:spPr>
          <a:xfrm flipV="1">
            <a:off x="3376245" y="3563815"/>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485D07E7-96F9-DEA6-0D2A-11BBA5D92208}"/>
              </a:ext>
            </a:extLst>
          </p:cNvPr>
          <p:cNvCxnSpPr>
            <a:cxnSpLocks/>
          </p:cNvCxnSpPr>
          <p:nvPr/>
        </p:nvCxnSpPr>
        <p:spPr>
          <a:xfrm flipV="1">
            <a:off x="7010399" y="3563815"/>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F5727BB4-6CC7-3F3D-6BBF-7BA6D1783AEC}"/>
              </a:ext>
            </a:extLst>
          </p:cNvPr>
          <p:cNvCxnSpPr>
            <a:cxnSpLocks/>
          </p:cNvCxnSpPr>
          <p:nvPr/>
        </p:nvCxnSpPr>
        <p:spPr>
          <a:xfrm flipV="1">
            <a:off x="8968153" y="3563815"/>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272D2DFF-DB2C-35D3-E6DC-8F84BA06D8FD}"/>
              </a:ext>
            </a:extLst>
          </p:cNvPr>
          <p:cNvCxnSpPr>
            <a:cxnSpLocks/>
          </p:cNvCxnSpPr>
          <p:nvPr/>
        </p:nvCxnSpPr>
        <p:spPr>
          <a:xfrm flipV="1">
            <a:off x="3470029" y="411480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C52C344-1CEA-CB3F-1C63-F9EECB1B2B9B}"/>
              </a:ext>
            </a:extLst>
          </p:cNvPr>
          <p:cNvCxnSpPr>
            <a:cxnSpLocks/>
          </p:cNvCxnSpPr>
          <p:nvPr/>
        </p:nvCxnSpPr>
        <p:spPr>
          <a:xfrm flipV="1">
            <a:off x="7010398" y="411480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6926F540-0DA5-21D5-D54A-0B5C4836D1EB}"/>
              </a:ext>
            </a:extLst>
          </p:cNvPr>
          <p:cNvCxnSpPr>
            <a:cxnSpLocks/>
          </p:cNvCxnSpPr>
          <p:nvPr/>
        </p:nvCxnSpPr>
        <p:spPr>
          <a:xfrm>
            <a:off x="5298830" y="252046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278E552F-92B8-8F16-A614-133323AD7CFA}"/>
              </a:ext>
            </a:extLst>
          </p:cNvPr>
          <p:cNvCxnSpPr>
            <a:cxnSpLocks/>
          </p:cNvCxnSpPr>
          <p:nvPr/>
        </p:nvCxnSpPr>
        <p:spPr>
          <a:xfrm>
            <a:off x="5298830" y="304878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393388E5-34ED-767C-B266-4332BA92CA6E}"/>
              </a:ext>
            </a:extLst>
          </p:cNvPr>
          <p:cNvCxnSpPr>
            <a:cxnSpLocks/>
          </p:cNvCxnSpPr>
          <p:nvPr/>
        </p:nvCxnSpPr>
        <p:spPr>
          <a:xfrm>
            <a:off x="5298830" y="364245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911B9CC-89AC-2B84-E3F3-79AC8F761992}"/>
              </a:ext>
            </a:extLst>
          </p:cNvPr>
          <p:cNvCxnSpPr>
            <a:cxnSpLocks/>
          </p:cNvCxnSpPr>
          <p:nvPr/>
        </p:nvCxnSpPr>
        <p:spPr>
          <a:xfrm>
            <a:off x="8874369" y="304878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12FCDD4A-2F44-C534-C1C8-8F27829C2776}"/>
              </a:ext>
            </a:extLst>
          </p:cNvPr>
          <p:cNvCxnSpPr>
            <a:cxnSpLocks/>
          </p:cNvCxnSpPr>
          <p:nvPr/>
        </p:nvCxnSpPr>
        <p:spPr>
          <a:xfrm>
            <a:off x="7104184" y="30480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A05855AA-71C4-2AE1-0B07-8449707B9593}"/>
              </a:ext>
            </a:extLst>
          </p:cNvPr>
          <p:cNvCxnSpPr>
            <a:cxnSpLocks/>
          </p:cNvCxnSpPr>
          <p:nvPr/>
        </p:nvCxnSpPr>
        <p:spPr>
          <a:xfrm>
            <a:off x="10714891" y="364245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DEF32F3-7024-E4A1-9256-7E98E39B540F}"/>
              </a:ext>
            </a:extLst>
          </p:cNvPr>
          <p:cNvCxnSpPr>
            <a:cxnSpLocks/>
          </p:cNvCxnSpPr>
          <p:nvPr/>
        </p:nvCxnSpPr>
        <p:spPr>
          <a:xfrm>
            <a:off x="10714891" y="411558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3B67BEAB-97FC-8BCF-E92E-2235045AEEDE}"/>
              </a:ext>
            </a:extLst>
          </p:cNvPr>
          <p:cNvCxnSpPr>
            <a:cxnSpLocks/>
          </p:cNvCxnSpPr>
          <p:nvPr/>
        </p:nvCxnSpPr>
        <p:spPr>
          <a:xfrm>
            <a:off x="8874369" y="41148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8BBFF1CC-89DA-3506-133F-4F6E1C98AAE4}"/>
              </a:ext>
            </a:extLst>
          </p:cNvPr>
          <p:cNvCxnSpPr>
            <a:cxnSpLocks/>
          </p:cNvCxnSpPr>
          <p:nvPr/>
        </p:nvCxnSpPr>
        <p:spPr>
          <a:xfrm>
            <a:off x="5310552" y="41148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BADDE3C-4AD7-21F6-6160-781C668FEC3C}"/>
              </a:ext>
            </a:extLst>
          </p:cNvPr>
          <p:cNvCxnSpPr>
            <a:cxnSpLocks/>
          </p:cNvCxnSpPr>
          <p:nvPr/>
        </p:nvCxnSpPr>
        <p:spPr>
          <a:xfrm flipV="1">
            <a:off x="3470025" y="4705251"/>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83AEB309-7DD4-7159-9F51-F9E0F5F98CC5}"/>
              </a:ext>
            </a:extLst>
          </p:cNvPr>
          <p:cNvCxnSpPr>
            <a:cxnSpLocks/>
          </p:cNvCxnSpPr>
          <p:nvPr/>
        </p:nvCxnSpPr>
        <p:spPr>
          <a:xfrm>
            <a:off x="5298830" y="4705251"/>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25845BAC-427B-00AA-1F13-39491CADAD9C}"/>
              </a:ext>
            </a:extLst>
          </p:cNvPr>
          <p:cNvCxnSpPr>
            <a:cxnSpLocks/>
          </p:cNvCxnSpPr>
          <p:nvPr/>
        </p:nvCxnSpPr>
        <p:spPr>
          <a:xfrm flipV="1">
            <a:off x="7010398" y="4705251"/>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5F2833F-DC17-2DC3-F8AF-4AABE1150B55}"/>
              </a:ext>
            </a:extLst>
          </p:cNvPr>
          <p:cNvCxnSpPr>
            <a:cxnSpLocks/>
          </p:cNvCxnSpPr>
          <p:nvPr/>
        </p:nvCxnSpPr>
        <p:spPr>
          <a:xfrm>
            <a:off x="10714891" y="4705245"/>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864394" y="6055114"/>
            <a:ext cx="10735212" cy="586991"/>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3C77B3"/>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861812" y="209900"/>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Islay Airport annual emissions trends (electricity and emissions)</a:t>
            </a:r>
          </a:p>
        </p:txBody>
      </p:sp>
      <p:graphicFrame>
        <p:nvGraphicFramePr>
          <p:cNvPr id="5" name="Chart 4">
            <a:extLst>
              <a:ext uri="{FF2B5EF4-FFF2-40B4-BE49-F238E27FC236}">
                <a16:creationId xmlns:a16="http://schemas.microsoft.com/office/drawing/2014/main" id="{CAAE8105-72FF-4D1F-9D42-0CE9264C7744}"/>
              </a:ext>
            </a:extLst>
          </p:cNvPr>
          <p:cNvGraphicFramePr>
            <a:graphicFrameLocks/>
          </p:cNvGraphicFramePr>
          <p:nvPr>
            <p:extLst>
              <p:ext uri="{D42A27DB-BD31-4B8C-83A1-F6EECF244321}">
                <p14:modId xmlns:p14="http://schemas.microsoft.com/office/powerpoint/2010/main" val="2542562147"/>
              </p:ext>
            </p:extLst>
          </p:nvPr>
        </p:nvGraphicFramePr>
        <p:xfrm>
          <a:off x="1237220" y="1666405"/>
          <a:ext cx="9717560" cy="4308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CAAE8105-72FF-4D1F-9D42-0CE9264C7744}"/>
              </a:ext>
            </a:extLst>
          </p:cNvPr>
          <p:cNvGraphicFramePr>
            <a:graphicFrameLocks/>
          </p:cNvGraphicFramePr>
          <p:nvPr>
            <p:extLst>
              <p:ext uri="{D42A27DB-BD31-4B8C-83A1-F6EECF244321}">
                <p14:modId xmlns:p14="http://schemas.microsoft.com/office/powerpoint/2010/main" val="237082014"/>
              </p:ext>
            </p:extLst>
          </p:nvPr>
        </p:nvGraphicFramePr>
        <p:xfrm>
          <a:off x="1165782" y="1475968"/>
          <a:ext cx="9717560" cy="4308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lvl="0" algn="just" defTabSz="794744">
              <a:spcAft>
                <a:spcPts val="272"/>
              </a:spcAf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 </a:t>
            </a:r>
            <a:r>
              <a:rPr lang="en-GB" sz="1600" dirty="0">
                <a:solidFill>
                  <a:srgbClr val="003976"/>
                </a:solidFill>
                <a:latin typeface="Calibri" panose="020F0502020204030204" pitchFamily="34" charset="0"/>
              </a:rPr>
              <a:t>and ISO 14064-1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 ACA Level 3 Standard.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 and refrigerant gas use (from leaks during maintenance or malfunction).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662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593839"/>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the biogenic content of the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12448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Islay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an uplift of 8% to total passenger access emissions from the previous reporting year, in line with an 8% increase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a:t>
            </a:r>
            <a:r>
              <a:rPr lang="en-GB" sz="1600" dirty="0">
                <a:solidFill>
                  <a:srgbClr val="003976"/>
                </a:solidFill>
                <a:latin typeface="Calibri" panose="020F0502020204030204" pitchFamily="34" charset="0"/>
              </a:rPr>
              <a:t>12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 total staff commute emissions from the previous reporting year, in line with a downturn in staff (FTE) at Islay of </a:t>
            </a:r>
            <a:r>
              <a:rPr lang="en-GB" sz="1600" dirty="0">
                <a:solidFill>
                  <a:srgbClr val="003976"/>
                </a:solidFill>
                <a:latin typeface="Calibri" panose="020F0502020204030204" pitchFamily="34" charset="0"/>
              </a:rPr>
              <a:t>12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was no de-icer used at Islay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Islay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12447D"/>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12447D"/>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Islay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12447D"/>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e for each business travel type. Total emissions from each travel type were then multiplied by 0.04, reflecting 4% of HIAL staff located at Islay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3107889179"/>
              </p:ext>
            </p:extLst>
          </p:nvPr>
        </p:nvGraphicFramePr>
        <p:xfrm>
          <a:off x="756412" y="1296637"/>
          <a:ext cx="6054544" cy="359156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Islay Airport 2024 Footprint: </a:t>
                      </a:r>
                    </a:p>
                    <a:p>
                      <a:pPr marL="285750" indent="-285750">
                        <a:buFontTx/>
                        <a:buChar char="-"/>
                      </a:pPr>
                      <a:r>
                        <a:rPr lang="en-GB" dirty="0">
                          <a:latin typeface="Calibri" panose="020F0502020204030204" pitchFamily="34" charset="0"/>
                        </a:rPr>
                        <a:t>Summary</a:t>
                      </a:r>
                    </a:p>
                    <a:p>
                      <a:pPr marL="285750" indent="-285750">
                        <a:buFontTx/>
                        <a:buChar char="-"/>
                      </a:pPr>
                      <a:r>
                        <a:rPr lang="en-GB" dirty="0">
                          <a:latin typeface="Calibri" panose="020F0502020204030204" pitchFamily="34" charset="0"/>
                        </a:rPr>
                        <a:t>By emissions source</a:t>
                      </a:r>
                    </a:p>
                    <a:p>
                      <a:pPr marL="285750" indent="-285750">
                        <a:buFontTx/>
                        <a:buChar char="-"/>
                      </a:pPr>
                      <a:r>
                        <a:rPr lang="en-GB" dirty="0">
                          <a:latin typeface="Calibri" panose="020F0502020204030204" pitchFamily="34" charset="0"/>
                        </a:rPr>
                        <a:t>Scope 1 emissions</a:t>
                      </a:r>
                    </a:p>
                    <a:p>
                      <a:pPr marL="285750" indent="-285750">
                        <a:buFontTx/>
                        <a:buChar char="-"/>
                      </a:pPr>
                      <a:r>
                        <a:rPr lang="en-GB" dirty="0">
                          <a:latin typeface="Calibri" panose="020F0502020204030204" pitchFamily="34" charset="0"/>
                        </a:rPr>
                        <a:t>Scope 2 emissions</a:t>
                      </a:r>
                    </a:p>
                    <a:p>
                      <a:pPr marL="285750" indent="-285750">
                        <a:buFontTx/>
                        <a:buChar char="-"/>
                      </a:pPr>
                      <a:r>
                        <a:rPr lang="en-GB" dirty="0">
                          <a:latin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Islay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Islay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6" name="Picture Placeholder 5">
            <a:extLst>
              <a:ext uri="{FF2B5EF4-FFF2-40B4-BE49-F238E27FC236}">
                <a16:creationId xmlns:a16="http://schemas.microsoft.com/office/drawing/2014/main" id="{6436DA0E-6136-DB67-6172-4FD5DFFD908D}"/>
              </a:ext>
            </a:extLst>
          </p:cNvPr>
          <p:cNvPicPr>
            <a:picLocks noGrp="1" noChangeAspect="1"/>
          </p:cNvPicPr>
          <p:nvPr>
            <p:ph type="pic" sz="quarter" idx="14"/>
          </p:nvPr>
        </p:nvPicPr>
        <p:blipFill>
          <a:blip r:embed="rId4"/>
          <a:srcRect l="27894" r="27894"/>
          <a:stretch>
            <a:fillRect/>
          </a:stretch>
        </p:blipFill>
        <p:spPr>
          <a:prstGeom prst="rect">
            <a:avLst/>
          </a:prstGeom>
        </p:spPr>
      </p:pic>
    </p:spTree>
    <p:custDataLst>
      <p:custData r:id="rId1"/>
      <p:custData r:id="rId2"/>
    </p:custDataLst>
    <p:extLst>
      <p:ext uri="{BB962C8B-B14F-4D97-AF65-F5344CB8AC3E}">
        <p14:creationId xmlns:p14="http://schemas.microsoft.com/office/powerpoint/2010/main" val="15575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Islay Airport. Islay Airport is operated by Highlands and Islands Ltd (HIAL), a public corporation owned by the Scottish Ministers and subsidised by the Scottish Government. HIAL operates and manages 11 airports across northern Scotland - Barra, </a:t>
            </a:r>
            <a:r>
              <a:rPr lang="en-GB" dirty="0" err="1">
                <a:solidFill>
                  <a:srgbClr val="12447D"/>
                </a:solidFill>
                <a:latin typeface="Calibri" panose="020F0502020204030204" pitchFamily="34" charset="0"/>
              </a:rPr>
              <a:t>Benbecula</a:t>
            </a:r>
            <a:r>
              <a:rPr lang="en-GB" dirty="0">
                <a:solidFill>
                  <a:srgbClr val="12447D"/>
                </a:solidFill>
                <a:latin typeface="Calibri" panose="020F0502020204030204" pitchFamily="34" charset="0"/>
              </a:rPr>
              <a:t>, Campbeltown, Dundee, Inverness, Islay, Kirkwall, Stornoway, </a:t>
            </a:r>
            <a:r>
              <a:rPr lang="en-GB" dirty="0" err="1">
                <a:solidFill>
                  <a:srgbClr val="12447D"/>
                </a:solidFill>
                <a:latin typeface="Calibri" panose="020F0502020204030204" pitchFamily="34" charset="0"/>
              </a:rPr>
              <a:t>Sumburgh</a:t>
            </a:r>
            <a:r>
              <a:rPr lang="en-GB" dirty="0">
                <a:solidFill>
                  <a:srgbClr val="12447D"/>
                </a:solidFill>
                <a:latin typeface="Calibri" panose="020F0502020204030204" pitchFamily="34" charset="0"/>
              </a:rPr>
              <a:t>,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Islay Airport for the 2024 financial year (1 April 2023 to 31 March 2024). During the reporting, period, Islay Airport welcomed 29,919 passengers (an increase of 8% on the previous year), however aircraft movements have decreased by 0.5% (to 2,449).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Islay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3" y="1052026"/>
            <a:ext cx="7056109"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a:t>
            </a:r>
            <a:r>
              <a:rPr lang="en-GB" dirty="0">
                <a:solidFill>
                  <a:srgbClr val="12447D"/>
                </a:solidFill>
                <a:latin typeface="Calibri" panose="020F0502020204030204" pitchFamily="34" charset="0"/>
              </a:rPr>
              <a:t> and ISO 14064-1</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to ACA Level 3 standard. </a:t>
            </a:r>
            <a:r>
              <a:rPr lang="en-GB" dirty="0">
                <a:solidFill>
                  <a:srgbClr val="12447D"/>
                </a:solidFill>
                <a:latin typeface="Calibri" panose="020F0502020204030204" pitchFamily="34" charset="0"/>
              </a:rPr>
              <a:t>Islay</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222C3AC5-DABC-5AC9-BDAC-0A9536470CFC}"/>
              </a:ext>
            </a:extLst>
          </p:cNvPr>
          <p:cNvPicPr>
            <a:picLocks noChangeAspect="1"/>
          </p:cNvPicPr>
          <p:nvPr/>
        </p:nvPicPr>
        <p:blipFill>
          <a:blip r:embed="rId3"/>
          <a:stretch>
            <a:fillRect/>
          </a:stretch>
        </p:blipFill>
        <p:spPr>
          <a:xfrm>
            <a:off x="8307202"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8504570" cy="973698"/>
          </a:xfrm>
        </p:spPr>
        <p:txBody>
          <a:bodyPr/>
          <a:lstStyle/>
          <a:p>
            <a:r>
              <a:rPr lang="en-GB" sz="4000" dirty="0">
                <a:solidFill>
                  <a:schemeClr val="tx2"/>
                </a:solidFill>
              </a:rPr>
              <a:t>Islay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369332"/>
          </a:xfrm>
          <a:prstGeom prst="rect">
            <a:avLst/>
          </a:prstGeom>
          <a:noFill/>
        </p:spPr>
        <p:txBody>
          <a:bodyPr wrap="square" rtlCol="0">
            <a:spAutoFit/>
          </a:bodyPr>
          <a:lstStyle/>
          <a:p>
            <a:pPr algn="ctr"/>
            <a:r>
              <a:rPr lang="en-GB" b="1" dirty="0">
                <a:latin typeface="Calibri" panose="020F0502020204030204" pitchFamily="34" charset="0"/>
              </a:rPr>
              <a:t>432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369332"/>
          </a:xfrm>
          <a:prstGeom prst="rect">
            <a:avLst/>
          </a:prstGeom>
          <a:noFill/>
        </p:spPr>
        <p:txBody>
          <a:bodyPr wrap="square" rtlCol="0">
            <a:spAutoFit/>
          </a:bodyPr>
          <a:lstStyle/>
          <a:p>
            <a:pPr algn="ctr"/>
            <a:r>
              <a:rPr lang="en-GB" b="1" dirty="0">
                <a:latin typeface="Calibri" panose="020F0502020204030204" pitchFamily="34" charset="0"/>
              </a:rPr>
              <a:t>356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5" name="Chart 4">
            <a:extLst>
              <a:ext uri="{FF2B5EF4-FFF2-40B4-BE49-F238E27FC236}">
                <a16:creationId xmlns:a16="http://schemas.microsoft.com/office/drawing/2014/main" id="{CFBEA61A-BEEF-4097-A4E1-A326BBD8FFCF}"/>
              </a:ext>
            </a:extLst>
          </p:cNvPr>
          <p:cNvGraphicFramePr>
            <a:graphicFrameLocks/>
          </p:cNvGraphicFramePr>
          <p:nvPr>
            <p:extLst>
              <p:ext uri="{D42A27DB-BD31-4B8C-83A1-F6EECF244321}">
                <p14:modId xmlns:p14="http://schemas.microsoft.com/office/powerpoint/2010/main" val="2316671774"/>
              </p:ext>
            </p:extLst>
          </p:nvPr>
        </p:nvGraphicFramePr>
        <p:xfrm>
          <a:off x="-1160498" y="1579365"/>
          <a:ext cx="8353498" cy="4165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41AF574-CB40-4025-9229-68E4E313A157}"/>
              </a:ext>
            </a:extLst>
          </p:cNvPr>
          <p:cNvGraphicFramePr>
            <a:graphicFrameLocks/>
          </p:cNvGraphicFramePr>
          <p:nvPr>
            <p:extLst>
              <p:ext uri="{D42A27DB-BD31-4B8C-83A1-F6EECF244321}">
                <p14:modId xmlns:p14="http://schemas.microsoft.com/office/powerpoint/2010/main" val="2735589625"/>
              </p:ext>
            </p:extLst>
          </p:nvPr>
        </p:nvGraphicFramePr>
        <p:xfrm>
          <a:off x="1784820" y="1594403"/>
          <a:ext cx="13756844" cy="4135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304796"/>
            <a:ext cx="10599176" cy="973698"/>
          </a:xfrm>
        </p:spPr>
        <p:txBody>
          <a:bodyPr/>
          <a:lstStyle/>
          <a:p>
            <a:r>
              <a:rPr lang="en-GB" sz="4000" dirty="0">
                <a:solidFill>
                  <a:schemeClr val="tx2"/>
                </a:solidFill>
              </a:rPr>
              <a:t>Islay Airport 2024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07D5BEE7-1CD2-9A00-7F14-4B82D338A5EC}"/>
              </a:ext>
            </a:extLst>
          </p:cNvPr>
          <p:cNvGraphicFramePr>
            <a:graphicFrameLocks noGrp="1"/>
          </p:cNvGraphicFramePr>
          <p:nvPr>
            <p:extLst>
              <p:ext uri="{D42A27DB-BD31-4B8C-83A1-F6EECF244321}">
                <p14:modId xmlns:p14="http://schemas.microsoft.com/office/powerpoint/2010/main" val="1002844070"/>
              </p:ext>
            </p:extLst>
          </p:nvPr>
        </p:nvGraphicFramePr>
        <p:xfrm>
          <a:off x="796412" y="1012753"/>
          <a:ext cx="9883311" cy="5540451"/>
        </p:xfrm>
        <a:graphic>
          <a:graphicData uri="http://schemas.openxmlformats.org/drawingml/2006/table">
            <a:tbl>
              <a:tblPr/>
              <a:tblGrid>
                <a:gridCol w="3187591">
                  <a:extLst>
                    <a:ext uri="{9D8B030D-6E8A-4147-A177-3AD203B41FA5}">
                      <a16:colId xmlns:a16="http://schemas.microsoft.com/office/drawing/2014/main" val="4038264695"/>
                    </a:ext>
                  </a:extLst>
                </a:gridCol>
                <a:gridCol w="3354643">
                  <a:extLst>
                    <a:ext uri="{9D8B030D-6E8A-4147-A177-3AD203B41FA5}">
                      <a16:colId xmlns:a16="http://schemas.microsoft.com/office/drawing/2014/main" val="2523630417"/>
                    </a:ext>
                  </a:extLst>
                </a:gridCol>
                <a:gridCol w="1417838">
                  <a:extLst>
                    <a:ext uri="{9D8B030D-6E8A-4147-A177-3AD203B41FA5}">
                      <a16:colId xmlns:a16="http://schemas.microsoft.com/office/drawing/2014/main" val="2412069577"/>
                    </a:ext>
                  </a:extLst>
                </a:gridCol>
                <a:gridCol w="1923239">
                  <a:extLst>
                    <a:ext uri="{9D8B030D-6E8A-4147-A177-3AD203B41FA5}">
                      <a16:colId xmlns:a16="http://schemas.microsoft.com/office/drawing/2014/main" val="256788131"/>
                    </a:ext>
                  </a:extLst>
                </a:gridCol>
              </a:tblGrid>
              <a:tr h="193502">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709585131"/>
                  </a:ext>
                </a:extLst>
              </a:tr>
              <a:tr h="193502">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8.0%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924395690"/>
                  </a:ext>
                </a:extLst>
              </a:tr>
              <a:tr h="193502">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404446"/>
                  </a:ext>
                </a:extLst>
              </a:tr>
              <a:tr h="193502">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18.7%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448762"/>
                  </a:ext>
                </a:extLst>
              </a:tr>
              <a:tr h="193502">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4544479"/>
                  </a:ext>
                </a:extLst>
              </a:tr>
              <a:tr h="193502">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76.5%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074052"/>
                  </a:ext>
                </a:extLst>
              </a:tr>
              <a:tr h="193502">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159653"/>
                  </a:ext>
                </a:extLst>
              </a:tr>
              <a:tr h="193502">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916042"/>
                  </a:ext>
                </a:extLst>
              </a:tr>
              <a:tr h="193502">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752837014"/>
                  </a:ext>
                </a:extLst>
              </a:tr>
              <a:tr h="193502">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142636"/>
                  </a:ext>
                </a:extLst>
              </a:tr>
              <a:tr h="193502">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024014606"/>
                  </a:ext>
                </a:extLst>
              </a:tr>
              <a:tr h="193502">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72.0%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53.7%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229791"/>
                  </a:ext>
                </a:extLst>
              </a:tr>
              <a:tr h="193502">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457547"/>
                  </a:ext>
                </a:extLst>
              </a:tr>
              <a:tr h="209839">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860904"/>
                  </a:ext>
                </a:extLst>
              </a:tr>
              <a:tr h="193502">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492427"/>
                  </a:ext>
                </a:extLst>
              </a:tr>
              <a:tr h="193502">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081885"/>
                  </a:ext>
                </a:extLst>
              </a:tr>
              <a:tr h="193502">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454584"/>
                  </a:ext>
                </a:extLst>
              </a:tr>
              <a:tr h="193502">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527011"/>
                  </a:ext>
                </a:extLst>
              </a:tr>
              <a:tr h="193502">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581590"/>
                  </a:ext>
                </a:extLst>
              </a:tr>
              <a:tr h="193502">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762813"/>
                  </a:ext>
                </a:extLst>
              </a:tr>
              <a:tr h="193502">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312312"/>
                  </a:ext>
                </a:extLst>
              </a:tr>
              <a:tr h="193502">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573327"/>
                  </a:ext>
                </a:extLst>
              </a:tr>
              <a:tr h="193502">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321798"/>
                  </a:ext>
                </a:extLst>
              </a:tr>
              <a:tr h="193502">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3723529"/>
                  </a:ext>
                </a:extLst>
              </a:tr>
              <a:tr h="193502">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799465"/>
                  </a:ext>
                </a:extLst>
              </a:tr>
              <a:tr h="193502">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810000"/>
                  </a:ext>
                </a:extLst>
              </a:tr>
              <a:tr h="193502">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081752"/>
                  </a:ext>
                </a:extLst>
              </a:tr>
              <a:tr h="299560">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5154228"/>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Islay Airport, the major emissions sources in this category are the use of refrigerant gases and fuels used for power, heating, and the operation of ground support equipment (GSE). Fuel burnt during fire training is also captured under Scope 1. </a:t>
            </a:r>
          </a:p>
          <a:p>
            <a:pPr marL="0" indent="0" algn="just">
              <a:buNone/>
            </a:pPr>
            <a:r>
              <a:rPr lang="en-GB" sz="1800" dirty="0">
                <a:solidFill>
                  <a:schemeClr val="accent4"/>
                </a:solidFill>
                <a:latin typeface="Calibri" panose="020F0502020204030204" pitchFamily="34" charset="0"/>
              </a:rPr>
              <a:t>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8589116" cy="973698"/>
          </a:xfrm>
        </p:spPr>
        <p:txBody>
          <a:bodyPr/>
          <a:lstStyle/>
          <a:p>
            <a:r>
              <a:rPr lang="en-GB" sz="4000" dirty="0">
                <a:solidFill>
                  <a:schemeClr val="tx2"/>
                </a:solidFill>
              </a:rPr>
              <a:t>Islay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83639" y="2381078"/>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34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8668734" y="3000543"/>
            <a:ext cx="3222061" cy="2862322"/>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11% this year, mostly attributed to fuel use for heating, power, and GSE. </a:t>
            </a:r>
          </a:p>
          <a:p>
            <a:pPr marL="285750" indent="-285750">
              <a:buFont typeface="Arial" panose="020B0604020202020204" pitchFamily="34" charset="0"/>
              <a:buChar char="•"/>
            </a:pPr>
            <a:r>
              <a:rPr lang="en-GB" dirty="0">
                <a:solidFill>
                  <a:srgbClr val="12447D"/>
                </a:solidFill>
                <a:latin typeface="Calibri" panose="020F0502020204030204" pitchFamily="34" charset="0"/>
              </a:rPr>
              <a:t>However, GSE emissions and tenant natural gas have been re-classified from Scope 3 to Scope 1 this year, which partly accounts for the increase. </a:t>
            </a:r>
          </a:p>
        </p:txBody>
      </p:sp>
      <p:graphicFrame>
        <p:nvGraphicFramePr>
          <p:cNvPr id="3" name="Chart 2">
            <a:extLst>
              <a:ext uri="{FF2B5EF4-FFF2-40B4-BE49-F238E27FC236}">
                <a16:creationId xmlns:a16="http://schemas.microsoft.com/office/drawing/2014/main" id="{41CAD7D9-473C-4A68-A431-419987C37F8A}"/>
              </a:ext>
            </a:extLst>
          </p:cNvPr>
          <p:cNvGraphicFramePr>
            <a:graphicFrameLocks/>
          </p:cNvGraphicFramePr>
          <p:nvPr>
            <p:extLst>
              <p:ext uri="{D42A27DB-BD31-4B8C-83A1-F6EECF244321}">
                <p14:modId xmlns:p14="http://schemas.microsoft.com/office/powerpoint/2010/main" val="2489627862"/>
              </p:ext>
            </p:extLst>
          </p:nvPr>
        </p:nvGraphicFramePr>
        <p:xfrm>
          <a:off x="719007" y="3070378"/>
          <a:ext cx="7753481" cy="3139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12447D"/>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12447D"/>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342931" cy="973698"/>
          </a:xfrm>
        </p:spPr>
        <p:txBody>
          <a:bodyPr/>
          <a:lstStyle/>
          <a:p>
            <a:r>
              <a:rPr lang="en-GB" sz="4000" dirty="0">
                <a:solidFill>
                  <a:schemeClr val="tx2"/>
                </a:solidFill>
              </a:rPr>
              <a:t>Islay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75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increased this year, which is partly due to a continued increase in passenger numbers post-Covid – passenger numbers have increased 8% this reporting year, though aircraft movements have reduced by 0.5%.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Islay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342931" cy="973698"/>
          </a:xfrm>
        </p:spPr>
        <p:txBody>
          <a:bodyPr/>
          <a:lstStyle/>
          <a:p>
            <a:r>
              <a:rPr lang="en-GB" sz="4000" dirty="0">
                <a:solidFill>
                  <a:schemeClr val="tx2"/>
                </a:solidFill>
              </a:rPr>
              <a:t>Islay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- 322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FAAA5C80-854A-4707-B6C3-4F7A8D758048}"/>
              </a:ext>
            </a:extLst>
          </p:cNvPr>
          <p:cNvGraphicFramePr>
            <a:graphicFrameLocks/>
          </p:cNvGraphicFramePr>
          <p:nvPr>
            <p:extLst>
              <p:ext uri="{D42A27DB-BD31-4B8C-83A1-F6EECF244321}">
                <p14:modId xmlns:p14="http://schemas.microsoft.com/office/powerpoint/2010/main" val="1935358054"/>
              </p:ext>
            </p:extLst>
          </p:nvPr>
        </p:nvGraphicFramePr>
        <p:xfrm>
          <a:off x="719007" y="3388027"/>
          <a:ext cx="11262536" cy="32708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TemplateConfiguration><![CDATA[{"slideVersion":1,"isValidatorEnabled":false,"isLocked":false,"elementsMetadata":[],"slideId":"63808083868129748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BE298953-0407-40E2-B13E-208AC318EE24}">
  <ds:schemaRefs/>
</ds:datastoreItem>
</file>

<file path=customXml/itemProps3.xml><?xml version="1.0" encoding="utf-8"?>
<ds:datastoreItem xmlns:ds="http://schemas.openxmlformats.org/officeDocument/2006/customXml" ds:itemID="{78BC8D2D-530E-48B7-8FB1-928B6D562DC3}">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449317A9-AD23-44B2-AEE3-4B2297145C35}"/>
</file>

<file path=customXml/itemProps6.xml><?xml version="1.0" encoding="utf-8"?>
<ds:datastoreItem xmlns:ds="http://schemas.openxmlformats.org/officeDocument/2006/customXml" ds:itemID="{A206DCA6-6613-4C49-946F-F964AA22023F}"/>
</file>

<file path=customXml/itemProps7.xml><?xml version="1.0" encoding="utf-8"?>
<ds:datastoreItem xmlns:ds="http://schemas.openxmlformats.org/officeDocument/2006/customXml" ds:itemID="{F76267CB-8907-4BC9-BD6E-DFE78A4801CB}"/>
</file>

<file path=docProps/app.xml><?xml version="1.0" encoding="utf-8"?>
<Properties xmlns="http://schemas.openxmlformats.org/officeDocument/2006/extended-properties" xmlns:vt="http://schemas.openxmlformats.org/officeDocument/2006/docPropsVTypes">
  <TotalTime>3000</TotalTime>
  <Words>3143</Words>
  <Application>Microsoft Office PowerPoint</Application>
  <PresentationFormat>Widescreen</PresentationFormat>
  <Paragraphs>546</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Narkisim</vt:lpstr>
      <vt:lpstr>1_Office Theme</vt:lpstr>
      <vt:lpstr>RICARDO_INTROS</vt:lpstr>
      <vt:lpstr>Islay Airport  Carbon Footprint 2024 </vt:lpstr>
      <vt:lpstr>Contents</vt:lpstr>
      <vt:lpstr>Introduction </vt:lpstr>
      <vt:lpstr>Methodology overview</vt:lpstr>
      <vt:lpstr>Islay Airport 2024 Footprint - Summary </vt:lpstr>
      <vt:lpstr>Islay Airport 2024 Footprint – By emissions source</vt:lpstr>
      <vt:lpstr>Islay Airport 2024 Footprint – Scope 1</vt:lpstr>
      <vt:lpstr>Islay Airport 2024 Footprint – Scope 2</vt:lpstr>
      <vt:lpstr>Islay Airport 2024 Footprint – Scope 3</vt:lpstr>
      <vt:lpstr>Islay Airport 2024 Footprint – Market based emissions</vt:lpstr>
      <vt:lpstr>Islay Airport annual emissions trends (tonnes CO2e) </vt:lpstr>
      <vt:lpstr>Islay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43</cp:revision>
  <dcterms:created xsi:type="dcterms:W3CDTF">2024-09-26T07:25:38Z</dcterms:created>
  <dcterms:modified xsi:type="dcterms:W3CDTF">2025-01-06T09:46:39Z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